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3">
  <p:sldMasterIdLst>
    <p:sldMasterId id="2147483694" r:id="rId1"/>
    <p:sldMasterId id="2147483696" r:id="rId2"/>
    <p:sldMasterId id="2147483698" r:id="rId3"/>
    <p:sldMasterId id="2147483710" r:id="rId4"/>
    <p:sldMasterId id="2147483738" r:id="rId5"/>
    <p:sldMasterId id="2147483744" r:id="rId6"/>
    <p:sldMasterId id="2147483746" r:id="rId7"/>
    <p:sldMasterId id="2147483748" r:id="rId8"/>
    <p:sldMasterId id="2147483782" r:id="rId9"/>
    <p:sldMasterId id="2147483784" r:id="rId10"/>
    <p:sldMasterId id="2147483864" r:id="rId11"/>
  </p:sldMasterIdLst>
  <p:notesMasterIdLst>
    <p:notesMasterId r:id="rId41"/>
  </p:notesMasterIdLst>
  <p:sldIdLst>
    <p:sldId id="256" r:id="rId12"/>
    <p:sldId id="883" r:id="rId13"/>
    <p:sldId id="895" r:id="rId14"/>
    <p:sldId id="931" r:id="rId15"/>
    <p:sldId id="893" r:id="rId16"/>
    <p:sldId id="923" r:id="rId17"/>
    <p:sldId id="892" r:id="rId18"/>
    <p:sldId id="887" r:id="rId19"/>
    <p:sldId id="922" r:id="rId20"/>
    <p:sldId id="924" r:id="rId21"/>
    <p:sldId id="925" r:id="rId22"/>
    <p:sldId id="926" r:id="rId23"/>
    <p:sldId id="927" r:id="rId24"/>
    <p:sldId id="928" r:id="rId25"/>
    <p:sldId id="929" r:id="rId26"/>
    <p:sldId id="898" r:id="rId27"/>
    <p:sldId id="901" r:id="rId28"/>
    <p:sldId id="899" r:id="rId29"/>
    <p:sldId id="888" r:id="rId30"/>
    <p:sldId id="930" r:id="rId31"/>
    <p:sldId id="889" r:id="rId32"/>
    <p:sldId id="921" r:id="rId33"/>
    <p:sldId id="914" r:id="rId34"/>
    <p:sldId id="912" r:id="rId35"/>
    <p:sldId id="920" r:id="rId36"/>
    <p:sldId id="915" r:id="rId37"/>
    <p:sldId id="916" r:id="rId38"/>
    <p:sldId id="917" r:id="rId39"/>
    <p:sldId id="918"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7D5F9BA-E51E-405C-BBAD-0913B2CBA6C9}">
          <p14:sldIdLst>
            <p14:sldId id="256"/>
            <p14:sldId id="883"/>
            <p14:sldId id="895"/>
            <p14:sldId id="931"/>
            <p14:sldId id="893"/>
            <p14:sldId id="923"/>
            <p14:sldId id="892"/>
            <p14:sldId id="887"/>
            <p14:sldId id="922"/>
            <p14:sldId id="924"/>
            <p14:sldId id="925"/>
            <p14:sldId id="926"/>
            <p14:sldId id="927"/>
            <p14:sldId id="928"/>
            <p14:sldId id="929"/>
            <p14:sldId id="898"/>
            <p14:sldId id="901"/>
            <p14:sldId id="899"/>
            <p14:sldId id="888"/>
            <p14:sldId id="930"/>
            <p14:sldId id="889"/>
            <p14:sldId id="921"/>
            <p14:sldId id="914"/>
            <p14:sldId id="912"/>
            <p14:sldId id="920"/>
            <p14:sldId id="915"/>
            <p14:sldId id="916"/>
            <p14:sldId id="917"/>
            <p14:sldId id="9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66"/>
    <a:srgbClr val="E7E7E7"/>
    <a:srgbClr val="CBCBCB"/>
    <a:srgbClr val="969696"/>
    <a:srgbClr val="FF00FF"/>
    <a:srgbClr val="0000FF"/>
    <a:srgbClr val="008000"/>
    <a:srgbClr val="000099"/>
    <a:srgbClr val="EB1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1564" autoAdjust="0"/>
  </p:normalViewPr>
  <p:slideViewPr>
    <p:cSldViewPr snapToGrid="0" showGuides="1">
      <p:cViewPr varScale="1">
        <p:scale>
          <a:sx n="113" d="100"/>
          <a:sy n="113" d="100"/>
        </p:scale>
        <p:origin x="252" y="102"/>
      </p:cViewPr>
      <p:guideLst>
        <p:guide orient="horz" pos="2160"/>
        <p:guide pos="3840"/>
      </p:guideLst>
    </p:cSldViewPr>
  </p:slideViewPr>
  <p:notesTextViewPr>
    <p:cViewPr>
      <p:scale>
        <a:sx n="3" d="2"/>
        <a:sy n="3" d="2"/>
      </p:scale>
      <p:origin x="0" y="0"/>
    </p:cViewPr>
  </p:notesTextViewPr>
  <p:sorterViewPr>
    <p:cViewPr>
      <p:scale>
        <a:sx n="120" d="100"/>
        <a:sy n="120" d="100"/>
      </p:scale>
      <p:origin x="0" y="-7770"/>
    </p:cViewPr>
  </p:sorterViewPr>
  <p:notesViewPr>
    <p:cSldViewPr snapToGrid="0">
      <p:cViewPr varScale="1">
        <p:scale>
          <a:sx n="61" d="100"/>
          <a:sy n="61" d="100"/>
        </p:scale>
        <p:origin x="24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0" Type="http://schemas.openxmlformats.org/officeDocument/2006/relationships/slide" Target="slides/slide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a:t>
            </a:fld>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9530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389722" y="4800603"/>
            <a:ext cx="73151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2389722" y="612775"/>
            <a:ext cx="73151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2389722" y="5367339"/>
            <a:ext cx="73151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0368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09600" y="-46037"/>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3832950" y="-1758086"/>
            <a:ext cx="4526100" cy="10972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3409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7285050" y="1828787"/>
            <a:ext cx="5851500" cy="2743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1697050" y="-812812"/>
            <a:ext cx="5851500" cy="80263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7378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09600" y="-46035"/>
            <a:ext cx="109728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609600" y="1465264"/>
            <a:ext cx="109728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09600" y="6356354"/>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4165600" y="6356354"/>
            <a:ext cx="38608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737600" y="6356354"/>
            <a:ext cx="2844797" cy="365125"/>
          </a:xfrm>
          <a:prstGeom prst="rect">
            <a:avLst/>
          </a:prstGeom>
          <a:noFill/>
          <a:ln>
            <a:noFill/>
          </a:ln>
        </p:spPr>
        <p:txBody>
          <a:bodyPr lIns="91425" tIns="45700" rIns="91425" bIns="45700" anchor="ctr" anchorCtr="0">
            <a:noAutofit/>
          </a:bodyPr>
          <a:lstStyle/>
          <a:p>
            <a:pPr>
              <a:buClr>
                <a:schemeClr val="lt1"/>
              </a:buClr>
              <a:buSzPct val="25000"/>
            </a:pPr>
            <a:fld id="{00000000-1234-1234-1234-123412341234}" type="slidenum">
              <a:rPr lang="en-US" smtClean="0">
                <a:solidFill>
                  <a:schemeClr val="lt1"/>
                </a:solidFill>
                <a:latin typeface="Calibri"/>
                <a:ea typeface="Calibri"/>
                <a:cs typeface="Calibri"/>
                <a:sym typeface="Calibri"/>
              </a:rPr>
              <a:pPr>
                <a:buClr>
                  <a:schemeClr val="lt1"/>
                </a:buCl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1094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2327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6523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09600" y="-46035"/>
            <a:ext cx="109728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609600" y="1465264"/>
            <a:ext cx="109728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09600" y="6356354"/>
            <a:ext cx="284479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4165600" y="6356354"/>
            <a:ext cx="38608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737600" y="6356354"/>
            <a:ext cx="2844797" cy="365125"/>
          </a:xfrm>
          <a:prstGeom prst="rect">
            <a:avLst/>
          </a:prstGeom>
          <a:noFill/>
          <a:ln>
            <a:noFill/>
          </a:ln>
        </p:spPr>
        <p:txBody>
          <a:bodyPr lIns="91425" tIns="45700" rIns="91425" bIns="45700" anchor="ctr" anchorCtr="0">
            <a:noAutofit/>
          </a:bodyPr>
          <a:lstStyle/>
          <a:p>
            <a:pPr>
              <a:buClr>
                <a:schemeClr val="lt1"/>
              </a:buClr>
              <a:buSzPct val="25000"/>
            </a:pPr>
            <a:fld id="{00000000-1234-1234-1234-123412341234}" type="slidenum">
              <a:rPr lang="en-US" smtClean="0">
                <a:solidFill>
                  <a:schemeClr val="lt1"/>
                </a:solidFill>
                <a:latin typeface="Calibri"/>
                <a:ea typeface="Calibri"/>
                <a:cs typeface="Calibri"/>
                <a:sym typeface="Calibri"/>
              </a:rPr>
              <a:pPr>
                <a:buClr>
                  <a:schemeClr val="lt1"/>
                </a:buCl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387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9923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914400" y="2130425"/>
            <a:ext cx="103632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828803" y="3886200"/>
            <a:ext cx="85343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0913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600" y="-46037"/>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609605" y="1535115"/>
            <a:ext cx="5386799"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body" idx="2"/>
          </p:nvPr>
        </p:nvSpPr>
        <p:spPr>
          <a:xfrm>
            <a:off x="609605" y="2174875"/>
            <a:ext cx="53867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body" idx="3"/>
          </p:nvPr>
        </p:nvSpPr>
        <p:spPr>
          <a:xfrm>
            <a:off x="6193367" y="1535115"/>
            <a:ext cx="5389200"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51" name="Shape 51"/>
          <p:cNvSpPr txBox="1">
            <a:spLocks noGrp="1"/>
          </p:cNvSpPr>
          <p:nvPr>
            <p:ph type="body" idx="4"/>
          </p:nvPr>
        </p:nvSpPr>
        <p:spPr>
          <a:xfrm>
            <a:off x="6193367" y="2174875"/>
            <a:ext cx="53892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52" name="Shape 52"/>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5452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09603" y="273050"/>
            <a:ext cx="40111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61" name="Shape 61"/>
          <p:cNvSpPr txBox="1">
            <a:spLocks noGrp="1"/>
          </p:cNvSpPr>
          <p:nvPr>
            <p:ph type="body" idx="1"/>
          </p:nvPr>
        </p:nvSpPr>
        <p:spPr>
          <a:xfrm>
            <a:off x="4766738" y="273053"/>
            <a:ext cx="68155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2" name="Shape 62"/>
          <p:cNvSpPr txBox="1">
            <a:spLocks noGrp="1"/>
          </p:cNvSpPr>
          <p:nvPr>
            <p:ph type="body" idx="2"/>
          </p:nvPr>
        </p:nvSpPr>
        <p:spPr>
          <a:xfrm>
            <a:off x="609603" y="1435103"/>
            <a:ext cx="40111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63" name="Shape 63"/>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759157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9.xml"/><Relationship Id="rId7" Type="http://schemas.openxmlformats.org/officeDocument/2006/relationships/theme" Target="../theme/theme11.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856" r:id="rId1"/>
    <p:sldLayoutId id="2147483857"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05097283"/>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12192000" cy="6858000"/>
          </a:xfrm>
          <a:prstGeom prst="rect">
            <a:avLst/>
          </a:prstGeom>
          <a:noFill/>
          <a:ln>
            <a:noFill/>
          </a:ln>
        </p:spPr>
      </p:pic>
      <p:sp>
        <p:nvSpPr>
          <p:cNvPr id="11" name="Shape 11"/>
          <p:cNvSpPr txBox="1">
            <a:spLocks noGrp="1"/>
          </p:cNvSpPr>
          <p:nvPr>
            <p:ph type="title"/>
          </p:nvPr>
        </p:nvSpPr>
        <p:spPr>
          <a:xfrm>
            <a:off x="609600" y="-46037"/>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609600" y="1465264"/>
            <a:ext cx="109728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dt" idx="10"/>
          </p:nvPr>
        </p:nvSpPr>
        <p:spPr>
          <a:xfrm>
            <a:off x="609601" y="6356354"/>
            <a:ext cx="28447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4165600" y="6356354"/>
            <a:ext cx="38608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737606" y="6356354"/>
            <a:ext cx="28447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8773537"/>
      </p:ext>
    </p:extLst>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7928604"/>
      </p:ext>
    </p:extLst>
  </p:cSld>
  <p:clrMap bg1="lt1" tx1="dk1" bg2="lt2" tx2="dk2" accent1="accent1" accent2="accent2" accent3="accent3" accent4="accent4" accent5="accent5" accent6="accent6" hlink="hlink" folHlink="folHlink"/>
  <p:sldLayoutIdLst>
    <p:sldLayoutId id="2147483858" r:id="rId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08840099"/>
      </p:ext>
    </p:extLst>
  </p:cSld>
  <p:clrMap bg1="lt1" tx1="dk1" bg2="lt2" tx2="dk2" accent1="accent1" accent2="accent2" accent3="accent3" accent4="accent4" accent5="accent5" accent6="accent6" hlink="hlink" folHlink="folHlink"/>
  <p:sldLayoutIdLst>
    <p:sldLayoutId id="2147483860" r:id="rId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54278755"/>
      </p:ext>
    </p:extLst>
  </p:cSld>
  <p:clrMap bg1="lt1" tx1="dk1" bg2="lt2" tx2="dk2" accent1="accent1" accent2="accent2" accent3="accent3" accent4="accent4" accent5="accent5" accent6="accent6" hlink="hlink" folHlink="folHlink"/>
  <p:sldLayoutIdLst>
    <p:sldLayoutId id="2147483818" r:id="rId1"/>
    <p:sldLayoutId id="2147483855"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866630780"/>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7456425"/>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59742247"/>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47973372"/>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828801" y="128337"/>
            <a:ext cx="8545095"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1"/>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1229895" y="6356351"/>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11004883" y="6356351"/>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1114553"/>
      </p:ext>
    </p:extLst>
  </p:cSld>
  <p:clrMap bg1="lt1" tx1="dk1" bg2="lt2" tx2="dk2" accent1="accent1" accent2="accent2" accent3="accent3" accent4="accent4" accent5="accent5" accent6="accent6" hlink="hlink" folHlink="folHlink"/>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gif"/><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1.gif"/><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gif"/><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5.png"/><Relationship Id="rId7" Type="http://schemas.openxmlformats.org/officeDocument/2006/relationships/hyperlink" Target="https://www.star.nesdis.noaa.gov/mapper/" TargetMode="Externa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gif"/><Relationship Id="rId2" Type="http://schemas.openxmlformats.org/officeDocument/2006/relationships/image" Target="../media/image35.gif"/><Relationship Id="rId1" Type="http://schemas.openxmlformats.org/officeDocument/2006/relationships/slideLayout" Target="../slideLayouts/slideLayout5.xml"/><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5.png"/><Relationship Id="rId7" Type="http://schemas.openxmlformats.org/officeDocument/2006/relationships/image" Target="../media/image43.gif"/><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hyperlink" Target="https://www.star.nesdis.noaa.gov/smcd/spb/aq/AerosolWatch/" TargetMode="External"/><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50.gif"/><Relationship Id="rId12"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9.gif"/><Relationship Id="rId11" Type="http://schemas.openxmlformats.org/officeDocument/2006/relationships/image" Target="../media/image53.png"/><Relationship Id="rId5" Type="http://schemas.openxmlformats.org/officeDocument/2006/relationships/image" Target="../media/image48.gif"/><Relationship Id="rId10" Type="http://schemas.openxmlformats.org/officeDocument/2006/relationships/hyperlink" Target="https://www.star.nesdis.noaa.gov/mapper/" TargetMode="External"/><Relationship Id="rId4" Type="http://schemas.openxmlformats.org/officeDocument/2006/relationships/image" Target="../media/image4.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star.nesdis.noaa.gov/smcd/spb/aq/AerosolWatch/" TargetMode="Externa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gif"/><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0" y="16778"/>
            <a:ext cx="12192000" cy="6858000"/>
          </a:xfrm>
          <a:prstGeom prst="rect">
            <a:avLst/>
          </a:prstGeom>
          <a:noFill/>
          <a:ln>
            <a:noFill/>
          </a:ln>
        </p:spPr>
      </p:pic>
      <p:sp>
        <p:nvSpPr>
          <p:cNvPr id="313" name="Shape 313"/>
          <p:cNvSpPr txBox="1"/>
          <p:nvPr/>
        </p:nvSpPr>
        <p:spPr>
          <a:xfrm>
            <a:off x="7814516" y="1562316"/>
            <a:ext cx="3681818" cy="2237695"/>
          </a:xfrm>
          <a:prstGeom prst="rect">
            <a:avLst/>
          </a:prstGeom>
          <a:noFill/>
          <a:ln>
            <a:noFill/>
          </a:ln>
        </p:spPr>
        <p:txBody>
          <a:bodyPr lIns="91425" tIns="91425" rIns="91425" bIns="91425" anchor="t" anchorCtr="0">
            <a:noAutofit/>
          </a:bodyPr>
          <a:lstStyle/>
          <a:p>
            <a:pPr algn="ctr">
              <a:buClr>
                <a:srgbClr val="FFFFFF"/>
              </a:buClr>
              <a:buSzPct val="25000"/>
            </a:pPr>
            <a:r>
              <a:rPr lang="en-US" sz="3200" b="1" dirty="0">
                <a:solidFill>
                  <a:srgbClr val="FFFFFF"/>
                </a:solidFill>
                <a:latin typeface="Calibri"/>
                <a:ea typeface="Calibri"/>
                <a:cs typeface="Calibri"/>
                <a:sym typeface="Calibri"/>
              </a:rPr>
              <a:t>GOES-19 ABI L2+ Aerosol Detection Product (ADP) </a:t>
            </a:r>
            <a:br>
              <a:rPr lang="en-US" sz="3200" b="1" dirty="0">
                <a:solidFill>
                  <a:srgbClr val="FFFFFF"/>
                </a:solidFill>
                <a:latin typeface="Calibri"/>
                <a:ea typeface="Calibri"/>
                <a:cs typeface="Calibri"/>
                <a:sym typeface="Calibri"/>
              </a:rPr>
            </a:br>
            <a:r>
              <a:rPr lang="en-US" sz="3200" b="1" dirty="0">
                <a:solidFill>
                  <a:srgbClr val="FFFFFF"/>
                </a:solidFill>
                <a:latin typeface="Calibri"/>
                <a:ea typeface="Calibri"/>
                <a:cs typeface="Calibri"/>
                <a:sym typeface="Calibri"/>
              </a:rPr>
              <a:t>Provisional PS-PVR</a:t>
            </a:r>
          </a:p>
        </p:txBody>
      </p:sp>
      <p:sp>
        <p:nvSpPr>
          <p:cNvPr id="314" name="Shape 314"/>
          <p:cNvSpPr txBox="1"/>
          <p:nvPr/>
        </p:nvSpPr>
        <p:spPr>
          <a:xfrm>
            <a:off x="7625290" y="4081134"/>
            <a:ext cx="4060270" cy="2429100"/>
          </a:xfrm>
          <a:prstGeom prst="rect">
            <a:avLst/>
          </a:prstGeom>
          <a:noFill/>
          <a:ln>
            <a:noFill/>
          </a:ln>
        </p:spPr>
        <p:txBody>
          <a:bodyPr lIns="91425" tIns="91425" rIns="91425" bIns="91425" anchor="t" anchorCtr="0">
            <a:noAutofit/>
          </a:bodyPr>
          <a:lstStyle/>
          <a:p>
            <a:pPr algn="ctr">
              <a:spcAft>
                <a:spcPts val="600"/>
              </a:spcAft>
              <a:buClr>
                <a:srgbClr val="888888"/>
              </a:buClr>
              <a:buSzPct val="25000"/>
            </a:pPr>
            <a:r>
              <a:rPr lang="en-US" sz="2000" dirty="0">
                <a:solidFill>
                  <a:schemeClr val="bg1"/>
                </a:solidFill>
                <a:latin typeface="Calibri"/>
                <a:ea typeface="Calibri"/>
                <a:cs typeface="Calibri"/>
                <a:sym typeface="Calibri"/>
              </a:rPr>
              <a:t>March 12, 2025</a:t>
            </a:r>
          </a:p>
          <a:p>
            <a:pPr algn="ctr">
              <a:spcBef>
                <a:spcPts val="640"/>
              </a:spcBef>
              <a:buClr>
                <a:srgbClr val="888888"/>
              </a:buClr>
              <a:buSzPct val="25000"/>
            </a:pPr>
            <a:r>
              <a:rPr lang="en-US" sz="2000" dirty="0">
                <a:solidFill>
                  <a:schemeClr val="bg1"/>
                </a:solidFill>
                <a:latin typeface="Calibri"/>
                <a:ea typeface="Calibri"/>
                <a:cs typeface="Calibri"/>
                <a:sym typeface="Calibri"/>
              </a:rPr>
              <a:t>GOES-R AWG</a:t>
            </a:r>
          </a:p>
          <a:p>
            <a:pPr algn="ctr">
              <a:spcBef>
                <a:spcPts val="640"/>
              </a:spcBef>
              <a:buClr>
                <a:srgbClr val="888888"/>
              </a:buClr>
              <a:buSzPct val="25000"/>
            </a:pPr>
            <a:r>
              <a:rPr lang="en-US" sz="2000" dirty="0" err="1">
                <a:solidFill>
                  <a:srgbClr val="FFFFFF"/>
                </a:solidFill>
                <a:latin typeface="Calibri"/>
                <a:ea typeface="Calibri"/>
                <a:cs typeface="Calibri"/>
                <a:sym typeface="Calibri"/>
              </a:rPr>
              <a:t>Pubu</a:t>
            </a:r>
            <a:r>
              <a:rPr lang="en-US" sz="2000" dirty="0">
                <a:solidFill>
                  <a:srgbClr val="FFFFFF"/>
                </a:solidFill>
                <a:latin typeface="Calibri"/>
                <a:ea typeface="Calibri"/>
                <a:cs typeface="Calibri"/>
                <a:sym typeface="Calibri"/>
              </a:rPr>
              <a:t> Ciren</a:t>
            </a:r>
            <a:r>
              <a:rPr lang="en-US" sz="2000" baseline="30000" dirty="0">
                <a:solidFill>
                  <a:srgbClr val="FFFFFF"/>
                </a:solidFill>
                <a:latin typeface="Calibri"/>
                <a:ea typeface="Calibri"/>
                <a:cs typeface="Calibri"/>
                <a:sym typeface="Calibri"/>
              </a:rPr>
              <a:t>1</a:t>
            </a:r>
            <a:r>
              <a:rPr lang="en-US" sz="2000" dirty="0">
                <a:solidFill>
                  <a:srgbClr val="FFFFFF"/>
                </a:solidFill>
                <a:latin typeface="Calibri"/>
                <a:ea typeface="Calibri"/>
                <a:cs typeface="Calibri"/>
                <a:sym typeface="Calibri"/>
              </a:rPr>
              <a:t>, Amy Huff</a:t>
            </a:r>
            <a:r>
              <a:rPr lang="en-US" sz="2000" baseline="30000" dirty="0">
                <a:solidFill>
                  <a:srgbClr val="FFFFFF"/>
                </a:solidFill>
                <a:latin typeface="Calibri"/>
                <a:ea typeface="Calibri"/>
                <a:cs typeface="Calibri"/>
                <a:sym typeface="Calibri"/>
              </a:rPr>
              <a:t>1</a:t>
            </a:r>
            <a:r>
              <a:rPr lang="en-US" sz="2000" dirty="0">
                <a:solidFill>
                  <a:srgbClr val="FFFFFF"/>
                </a:solidFill>
                <a:latin typeface="Calibri"/>
                <a:ea typeface="Calibri"/>
                <a:cs typeface="Calibri"/>
                <a:sym typeface="Calibri"/>
              </a:rPr>
              <a:t>, and </a:t>
            </a:r>
          </a:p>
          <a:p>
            <a:pPr algn="ctr">
              <a:buClr>
                <a:srgbClr val="888888"/>
              </a:buClr>
              <a:buSzPct val="25000"/>
            </a:pPr>
            <a:r>
              <a:rPr lang="en-US" sz="2000" dirty="0">
                <a:solidFill>
                  <a:srgbClr val="FFFFFF"/>
                </a:solidFill>
                <a:latin typeface="Calibri"/>
                <a:ea typeface="Calibri"/>
                <a:cs typeface="Calibri"/>
                <a:sym typeface="Calibri"/>
              </a:rPr>
              <a:t>Shobha Kondragunta</a:t>
            </a:r>
            <a:r>
              <a:rPr lang="en-US" sz="2000" baseline="30000" dirty="0">
                <a:solidFill>
                  <a:srgbClr val="FFFFFF"/>
                </a:solidFill>
                <a:latin typeface="Calibri"/>
                <a:ea typeface="Calibri"/>
                <a:cs typeface="Calibri"/>
                <a:sym typeface="Calibri"/>
              </a:rPr>
              <a:t>2</a:t>
            </a:r>
            <a:endParaRPr lang="en-US" sz="2000" dirty="0">
              <a:solidFill>
                <a:srgbClr val="FFFFFF"/>
              </a:solidFill>
              <a:latin typeface="Calibri"/>
              <a:ea typeface="Calibri"/>
              <a:cs typeface="Calibri"/>
              <a:sym typeface="Calibri"/>
            </a:endParaRPr>
          </a:p>
          <a:p>
            <a:pPr algn="ctr">
              <a:buClr>
                <a:srgbClr val="888888"/>
              </a:buClr>
              <a:buSzPct val="25000"/>
            </a:pPr>
            <a:r>
              <a:rPr lang="en-US" sz="1600" dirty="0">
                <a:solidFill>
                  <a:srgbClr val="FFFFFF"/>
                </a:solidFill>
                <a:latin typeface="Calibri"/>
                <a:ea typeface="Calibri"/>
                <a:cs typeface="Calibri"/>
                <a:sym typeface="Calibri"/>
              </a:rPr>
              <a:t>STC</a:t>
            </a:r>
            <a:r>
              <a:rPr lang="en-US" sz="1600" baseline="30000" dirty="0">
                <a:solidFill>
                  <a:srgbClr val="FFFFFF"/>
                </a:solidFill>
                <a:latin typeface="Calibri"/>
                <a:ea typeface="Calibri"/>
                <a:cs typeface="Calibri"/>
                <a:sym typeface="Calibri"/>
              </a:rPr>
              <a:t>1</a:t>
            </a:r>
            <a:endParaRPr lang="en-US" sz="1600" dirty="0">
              <a:solidFill>
                <a:srgbClr val="FFFFFF"/>
              </a:solidFill>
              <a:latin typeface="Calibri"/>
              <a:ea typeface="Calibri"/>
              <a:cs typeface="Calibri"/>
              <a:sym typeface="Calibri"/>
            </a:endParaRPr>
          </a:p>
          <a:p>
            <a:pPr algn="ctr">
              <a:buClr>
                <a:srgbClr val="888888"/>
              </a:buClr>
              <a:buSzPct val="25000"/>
            </a:pPr>
            <a:r>
              <a:rPr lang="en-US" sz="1600" dirty="0">
                <a:solidFill>
                  <a:srgbClr val="FFFFFF"/>
                </a:solidFill>
                <a:latin typeface="Calibri"/>
                <a:ea typeface="Calibri"/>
                <a:cs typeface="Calibri"/>
                <a:sym typeface="Calibri"/>
              </a:rPr>
              <a:t>NOAA/NESDIS/STAR</a:t>
            </a:r>
            <a:r>
              <a:rPr lang="en-US" sz="1600" baseline="30000" dirty="0">
                <a:solidFill>
                  <a:srgbClr val="FFFFFF"/>
                </a:solidFill>
                <a:latin typeface="Calibri"/>
                <a:ea typeface="Calibri"/>
                <a:cs typeface="Calibri"/>
                <a:sym typeface="Calibri"/>
              </a:rPr>
              <a:t>2</a:t>
            </a:r>
            <a:r>
              <a:rPr lang="en-US" sz="1600" dirty="0">
                <a:solidFill>
                  <a:srgbClr val="FFFFFF"/>
                </a:solidFill>
                <a:latin typeface="Calibri"/>
                <a:ea typeface="Calibri"/>
                <a:cs typeface="Calibri"/>
                <a:sym typeface="Calibri"/>
              </a:rPr>
              <a:t> </a:t>
            </a:r>
          </a:p>
        </p:txBody>
      </p:sp>
      <p:sp>
        <p:nvSpPr>
          <p:cNvPr id="4" name="Rectangle 3">
            <a:extLst>
              <a:ext uri="{FF2B5EF4-FFF2-40B4-BE49-F238E27FC236}">
                <a16:creationId xmlns:a16="http://schemas.microsoft.com/office/drawing/2014/main" id="{AFBDCA4A-C254-4BA2-957E-4ED9214E0176}"/>
              </a:ext>
            </a:extLst>
          </p:cNvPr>
          <p:cNvSpPr/>
          <p:nvPr/>
        </p:nvSpPr>
        <p:spPr>
          <a:xfrm>
            <a:off x="4891301" y="419450"/>
            <a:ext cx="2409400" cy="746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logos-download.com/wp-content/uploads/2016/06/NASA_Logo_1959.png">
            <a:extLst>
              <a:ext uri="{FF2B5EF4-FFF2-40B4-BE49-F238E27FC236}">
                <a16:creationId xmlns:a16="http://schemas.microsoft.com/office/drawing/2014/main" id="{41F1A287-8092-4BE2-BF19-30D8EA9D0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684" y="151647"/>
            <a:ext cx="1292425" cy="10675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401BB0F-68ED-4510-A5C8-1AC7E2D7D9F5}"/>
              </a:ext>
            </a:extLst>
          </p:cNvPr>
          <p:cNvSpPr/>
          <p:nvPr/>
        </p:nvSpPr>
        <p:spPr>
          <a:xfrm>
            <a:off x="8321127" y="419450"/>
            <a:ext cx="2668596" cy="125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goes-r.gov/imagesContent/multimedia/goesSeriesLogos/goesRLogos/color/GOES-R_logo_small.png">
            <a:extLst>
              <a:ext uri="{FF2B5EF4-FFF2-40B4-BE49-F238E27FC236}">
                <a16:creationId xmlns:a16="http://schemas.microsoft.com/office/drawing/2014/main" id="{322D522C-2B29-4F03-A7E1-1CACA45A4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296" y="215860"/>
            <a:ext cx="2105709" cy="1346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1F3A7A-5228-427F-BA7C-12B50A6A7E7E}"/>
              </a:ext>
            </a:extLst>
          </p:cNvPr>
          <p:cNvPicPr>
            <a:picLocks noChangeAspect="1"/>
          </p:cNvPicPr>
          <p:nvPr/>
        </p:nvPicPr>
        <p:blipFill>
          <a:blip r:embed="rId6"/>
          <a:stretch>
            <a:fillRect/>
          </a:stretch>
        </p:blipFill>
        <p:spPr>
          <a:xfrm>
            <a:off x="4831565" y="151647"/>
            <a:ext cx="1067548" cy="10675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702244" y="26215"/>
            <a:ext cx="8457756" cy="1032912"/>
          </a:xfrm>
        </p:spPr>
        <p:txBody>
          <a:bodyPr/>
          <a:lstStyle/>
          <a:p>
            <a:r>
              <a:rPr lang="en-US" sz="3200" b="1" dirty="0"/>
              <a:t>Blowing Dust in New Mexico, Texas &amp; N. Mexico</a:t>
            </a:r>
            <a:br>
              <a:rPr lang="en-US" sz="3200" b="1" dirty="0"/>
            </a:br>
            <a:r>
              <a:rPr lang="en-US" sz="2800" b="1" dirty="0"/>
              <a:t>Jan 17, 2025   20:01-21:01 UTC   CONUS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10</a:t>
            </a:fld>
            <a:endParaRPr lang="en-US" dirty="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E8096EA2-0F38-49DC-A906-4D505126C9C8}"/>
              </a:ext>
            </a:extLst>
          </p:cNvPr>
          <p:cNvPicPr>
            <a:picLocks noChangeAspect="1"/>
          </p:cNvPicPr>
          <p:nvPr/>
        </p:nvPicPr>
        <p:blipFill>
          <a:blip r:embed="rId5"/>
          <a:stretch>
            <a:fillRect/>
          </a:stretch>
        </p:blipFill>
        <p:spPr>
          <a:xfrm>
            <a:off x="1804086" y="1107462"/>
            <a:ext cx="7685821" cy="5607265"/>
          </a:xfrm>
          <a:prstGeom prst="rect">
            <a:avLst/>
          </a:prstGeom>
        </p:spPr>
      </p:pic>
      <p:sp>
        <p:nvSpPr>
          <p:cNvPr id="20" name="Text Placeholder 6">
            <a:extLst>
              <a:ext uri="{FF2B5EF4-FFF2-40B4-BE49-F238E27FC236}">
                <a16:creationId xmlns:a16="http://schemas.microsoft.com/office/drawing/2014/main" id="{39A4B8C9-2F08-4663-B023-2691EBB09121}"/>
              </a:ext>
            </a:extLst>
          </p:cNvPr>
          <p:cNvSpPr>
            <a:spLocks noGrp="1"/>
          </p:cNvSpPr>
          <p:nvPr>
            <p:ph type="body" idx="1"/>
          </p:nvPr>
        </p:nvSpPr>
        <p:spPr>
          <a:xfrm>
            <a:off x="9709143" y="2253230"/>
            <a:ext cx="2216060" cy="2351539"/>
          </a:xfrm>
          <a:solidFill>
            <a:srgbClr val="FFC000"/>
          </a:solidFill>
          <a:ln>
            <a:noFill/>
          </a:ln>
        </p:spPr>
        <p:txBody>
          <a:bodyPr/>
          <a:lstStyle/>
          <a:p>
            <a:pPr marL="0" indent="0">
              <a:lnSpc>
                <a:spcPct val="90000"/>
              </a:lnSpc>
              <a:spcBef>
                <a:spcPts val="1000"/>
              </a:spcBef>
              <a:buClrTx/>
              <a:buNone/>
            </a:pPr>
            <a:r>
              <a:rPr lang="en-US" sz="2000" dirty="0">
                <a:solidFill>
                  <a:schemeClr val="tx1"/>
                </a:solidFill>
              </a:rPr>
              <a:t>Blowing dust from  Chihuahua Desert, northern Mexico &amp; arid regions of west Texas and southern New Mexico (very common in winter &amp; early spring)</a:t>
            </a:r>
          </a:p>
        </p:txBody>
      </p:sp>
      <p:pic>
        <p:nvPicPr>
          <p:cNvPr id="23" name="Picture 22">
            <a:extLst>
              <a:ext uri="{FF2B5EF4-FFF2-40B4-BE49-F238E27FC236}">
                <a16:creationId xmlns:a16="http://schemas.microsoft.com/office/drawing/2014/main" id="{B8F3846C-CF03-46AF-8AAC-09031BAD7D0A}"/>
              </a:ext>
            </a:extLst>
          </p:cNvPr>
          <p:cNvPicPr>
            <a:picLocks noChangeAspect="1"/>
          </p:cNvPicPr>
          <p:nvPr/>
        </p:nvPicPr>
        <p:blipFill>
          <a:blip r:embed="rId6"/>
          <a:stretch>
            <a:fillRect/>
          </a:stretch>
        </p:blipFill>
        <p:spPr>
          <a:xfrm>
            <a:off x="417915" y="1169436"/>
            <a:ext cx="5280391" cy="4383357"/>
          </a:xfrm>
          <a:prstGeom prst="rect">
            <a:avLst/>
          </a:prstGeom>
        </p:spPr>
      </p:pic>
      <p:sp>
        <p:nvSpPr>
          <p:cNvPr id="24" name="Text Placeholder 6">
            <a:extLst>
              <a:ext uri="{FF2B5EF4-FFF2-40B4-BE49-F238E27FC236}">
                <a16:creationId xmlns:a16="http://schemas.microsoft.com/office/drawing/2014/main" id="{6F901F72-B9F2-418B-832B-937B1EB09639}"/>
              </a:ext>
            </a:extLst>
          </p:cNvPr>
          <p:cNvSpPr txBox="1">
            <a:spLocks/>
          </p:cNvSpPr>
          <p:nvPr/>
        </p:nvSpPr>
        <p:spPr bwMode="auto">
          <a:xfrm>
            <a:off x="60959" y="5599899"/>
            <a:ext cx="8499942"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a:solidFill>
                  <a:schemeClr val="tx1"/>
                </a:solidFill>
              </a:rPr>
              <a:t>GOES-19 ABI ADP has:</a:t>
            </a:r>
          </a:p>
          <a:p>
            <a:pPr marL="628650" lvl="1" indent="-228600">
              <a:lnSpc>
                <a:spcPct val="90000"/>
              </a:lnSpc>
              <a:spcBef>
                <a:spcPts val="1000"/>
              </a:spcBef>
              <a:buClrTx/>
            </a:pPr>
            <a:r>
              <a:rPr lang="en-US" sz="1800">
                <a:solidFill>
                  <a:schemeClr val="tx1"/>
                </a:solidFill>
              </a:rPr>
              <a:t>Coverage &amp; confidence comparable to GOES-16</a:t>
            </a:r>
          </a:p>
          <a:p>
            <a:pPr marL="628650" lvl="1" indent="-228600">
              <a:lnSpc>
                <a:spcPct val="90000"/>
              </a:lnSpc>
              <a:spcBef>
                <a:spcPts val="1000"/>
              </a:spcBef>
              <a:buClrTx/>
            </a:pPr>
            <a:r>
              <a:rPr lang="en-US" sz="1800">
                <a:solidFill>
                  <a:schemeClr val="tx1"/>
                </a:solidFill>
              </a:rPr>
              <a:t>Coverage comparable to NOAA-21 VIIRS ADP, S5P TROPOMI UV AI, &amp; TEMPO UV AI</a:t>
            </a:r>
            <a:endParaRPr lang="en-US" sz="1800" dirty="0">
              <a:solidFill>
                <a:schemeClr val="tx1"/>
              </a:solidFill>
            </a:endParaRPr>
          </a:p>
        </p:txBody>
      </p:sp>
      <p:pic>
        <p:nvPicPr>
          <p:cNvPr id="15" name="Picture 14">
            <a:extLst>
              <a:ext uri="{FF2B5EF4-FFF2-40B4-BE49-F238E27FC236}">
                <a16:creationId xmlns:a16="http://schemas.microsoft.com/office/drawing/2014/main" id="{E6CC561F-05B3-4051-91DF-A4B7E5C1CDBD}"/>
              </a:ext>
            </a:extLst>
          </p:cNvPr>
          <p:cNvPicPr>
            <a:picLocks noChangeAspect="1"/>
          </p:cNvPicPr>
          <p:nvPr/>
        </p:nvPicPr>
        <p:blipFill>
          <a:blip r:embed="rId5"/>
          <a:stretch>
            <a:fillRect/>
          </a:stretch>
        </p:blipFill>
        <p:spPr>
          <a:xfrm>
            <a:off x="6493696" y="1169436"/>
            <a:ext cx="5272610" cy="3846684"/>
          </a:xfrm>
          <a:prstGeom prst="rect">
            <a:avLst/>
          </a:prstGeom>
        </p:spPr>
      </p:pic>
      <p:pic>
        <p:nvPicPr>
          <p:cNvPr id="17" name="Picture 16">
            <a:extLst>
              <a:ext uri="{FF2B5EF4-FFF2-40B4-BE49-F238E27FC236}">
                <a16:creationId xmlns:a16="http://schemas.microsoft.com/office/drawing/2014/main" id="{97BE6F73-675A-46D7-88BD-216BACC09058}"/>
              </a:ext>
            </a:extLst>
          </p:cNvPr>
          <p:cNvPicPr>
            <a:picLocks noChangeAspect="1"/>
          </p:cNvPicPr>
          <p:nvPr/>
        </p:nvPicPr>
        <p:blipFill>
          <a:blip r:embed="rId7"/>
          <a:stretch>
            <a:fillRect/>
          </a:stretch>
        </p:blipFill>
        <p:spPr>
          <a:xfrm>
            <a:off x="6548392" y="1182947"/>
            <a:ext cx="5163218" cy="4383357"/>
          </a:xfrm>
          <a:prstGeom prst="rect">
            <a:avLst/>
          </a:prstGeom>
        </p:spPr>
      </p:pic>
      <p:pic>
        <p:nvPicPr>
          <p:cNvPr id="25" name="Picture 24">
            <a:extLst>
              <a:ext uri="{FF2B5EF4-FFF2-40B4-BE49-F238E27FC236}">
                <a16:creationId xmlns:a16="http://schemas.microsoft.com/office/drawing/2014/main" id="{1F927C70-C6D2-4D12-8C12-ED5264A1E675}"/>
              </a:ext>
            </a:extLst>
          </p:cNvPr>
          <p:cNvPicPr>
            <a:picLocks noChangeAspect="1"/>
          </p:cNvPicPr>
          <p:nvPr/>
        </p:nvPicPr>
        <p:blipFill>
          <a:blip r:embed="rId8"/>
          <a:stretch>
            <a:fillRect/>
          </a:stretch>
        </p:blipFill>
        <p:spPr>
          <a:xfrm>
            <a:off x="6575200" y="1145040"/>
            <a:ext cx="5171787" cy="5185262"/>
          </a:xfrm>
          <a:prstGeom prst="rect">
            <a:avLst/>
          </a:prstGeom>
        </p:spPr>
      </p:pic>
      <p:pic>
        <p:nvPicPr>
          <p:cNvPr id="27" name="Picture 26">
            <a:extLst>
              <a:ext uri="{FF2B5EF4-FFF2-40B4-BE49-F238E27FC236}">
                <a16:creationId xmlns:a16="http://schemas.microsoft.com/office/drawing/2014/main" id="{3C888E9C-EBD7-49A5-AFA9-F6A0219B51ED}"/>
              </a:ext>
            </a:extLst>
          </p:cNvPr>
          <p:cNvPicPr>
            <a:picLocks noChangeAspect="1"/>
          </p:cNvPicPr>
          <p:nvPr/>
        </p:nvPicPr>
        <p:blipFill>
          <a:blip r:embed="rId9"/>
          <a:stretch>
            <a:fillRect/>
          </a:stretch>
        </p:blipFill>
        <p:spPr>
          <a:xfrm>
            <a:off x="6575899" y="1137535"/>
            <a:ext cx="5171786" cy="5206822"/>
          </a:xfrm>
          <a:prstGeom prst="rect">
            <a:avLst/>
          </a:prstGeom>
        </p:spPr>
      </p:pic>
      <p:pic>
        <p:nvPicPr>
          <p:cNvPr id="31" name="Picture 30">
            <a:extLst>
              <a:ext uri="{FF2B5EF4-FFF2-40B4-BE49-F238E27FC236}">
                <a16:creationId xmlns:a16="http://schemas.microsoft.com/office/drawing/2014/main" id="{9B14C9E4-C737-4EB1-8633-49E09CBC819F}"/>
              </a:ext>
            </a:extLst>
          </p:cNvPr>
          <p:cNvPicPr>
            <a:picLocks noChangeAspect="1"/>
          </p:cNvPicPr>
          <p:nvPr/>
        </p:nvPicPr>
        <p:blipFill>
          <a:blip r:embed="rId10"/>
          <a:stretch>
            <a:fillRect/>
          </a:stretch>
        </p:blipFill>
        <p:spPr>
          <a:xfrm>
            <a:off x="6540543" y="1182947"/>
            <a:ext cx="5280390" cy="4435638"/>
          </a:xfrm>
          <a:prstGeom prst="rect">
            <a:avLst/>
          </a:prstGeom>
        </p:spPr>
      </p:pic>
    </p:spTree>
    <p:extLst>
      <p:ext uri="{BB962C8B-B14F-4D97-AF65-F5344CB8AC3E}">
        <p14:creationId xmlns:p14="http://schemas.microsoft.com/office/powerpoint/2010/main" val="19445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hidden"/>
                                      </p:to>
                                    </p:set>
                                  </p:childTnLst>
                                </p:cTn>
                              </p:par>
                            </p:childTnLst>
                          </p:cTn>
                        </p:par>
                        <p:par>
                          <p:cTn id="12" fill="hold">
                            <p:stCondLst>
                              <p:cond delay="0"/>
                            </p:stCondLst>
                            <p:childTnLst>
                              <p:par>
                                <p:cTn id="13" presetID="1" presetClass="exit" presetSubtype="0" fill="hold" grpId="0" nodeType="afterEffect">
                                  <p:stCondLst>
                                    <p:cond delay="0"/>
                                  </p:stCondLst>
                                  <p:childTnLst>
                                    <p:set>
                                      <p:cBhvr>
                                        <p:cTn id="14" dur="1" fill="hold">
                                          <p:stCondLst>
                                            <p:cond delay="0"/>
                                          </p:stCondLst>
                                        </p:cTn>
                                        <p:tgtEl>
                                          <p:spTgt spid="20">
                                            <p:bg/>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28556"/>
            <a:ext cx="8457756" cy="952499"/>
          </a:xfrm>
        </p:spPr>
        <p:txBody>
          <a:bodyPr/>
          <a:lstStyle/>
          <a:p>
            <a:r>
              <a:rPr lang="en-US" sz="3200" b="1" dirty="0"/>
              <a:t>Blowing Dust in South-Central Nevada</a:t>
            </a:r>
            <a:br>
              <a:rPr lang="en-US" sz="3200" b="1" dirty="0"/>
            </a:br>
            <a:r>
              <a:rPr lang="en-US" sz="2800" b="1" dirty="0"/>
              <a:t>Feb 7, 2025   21:31-22:31 UTC   CONUS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11</a:t>
            </a:fld>
            <a:endParaRPr lang="en-US" dirty="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4D3C3379-5C93-4434-8869-239420AB1922}"/>
              </a:ext>
            </a:extLst>
          </p:cNvPr>
          <p:cNvPicPr>
            <a:picLocks noChangeAspect="1"/>
          </p:cNvPicPr>
          <p:nvPr/>
        </p:nvPicPr>
        <p:blipFill>
          <a:blip r:embed="rId5"/>
          <a:stretch>
            <a:fillRect/>
          </a:stretch>
        </p:blipFill>
        <p:spPr>
          <a:xfrm>
            <a:off x="1804088" y="1196992"/>
            <a:ext cx="7951266" cy="5430864"/>
          </a:xfrm>
          <a:prstGeom prst="rect">
            <a:avLst/>
          </a:prstGeom>
        </p:spPr>
      </p:pic>
      <p:sp>
        <p:nvSpPr>
          <p:cNvPr id="28" name="Text Placeholder 6">
            <a:extLst>
              <a:ext uri="{FF2B5EF4-FFF2-40B4-BE49-F238E27FC236}">
                <a16:creationId xmlns:a16="http://schemas.microsoft.com/office/drawing/2014/main" id="{1E4042D7-3AB5-479D-BE5D-1DB27262D109}"/>
              </a:ext>
            </a:extLst>
          </p:cNvPr>
          <p:cNvSpPr>
            <a:spLocks noGrp="1"/>
          </p:cNvSpPr>
          <p:nvPr>
            <p:ph type="body" idx="1"/>
          </p:nvPr>
        </p:nvSpPr>
        <p:spPr>
          <a:xfrm>
            <a:off x="9881454" y="2594494"/>
            <a:ext cx="2178741" cy="1016514"/>
          </a:xfrm>
          <a:solidFill>
            <a:srgbClr val="FFC000"/>
          </a:solidFill>
          <a:ln>
            <a:noFill/>
          </a:ln>
        </p:spPr>
        <p:txBody>
          <a:bodyPr/>
          <a:lstStyle/>
          <a:p>
            <a:pPr marL="0" indent="0">
              <a:lnSpc>
                <a:spcPct val="90000"/>
              </a:lnSpc>
              <a:spcBef>
                <a:spcPts val="1000"/>
              </a:spcBef>
              <a:buClrTx/>
              <a:buNone/>
            </a:pPr>
            <a:r>
              <a:rPr lang="en-US" sz="2000" dirty="0">
                <a:solidFill>
                  <a:schemeClr val="tx1"/>
                </a:solidFill>
              </a:rPr>
              <a:t>Very small, short-duration, isolated blowing dust event</a:t>
            </a:r>
          </a:p>
        </p:txBody>
      </p:sp>
      <p:sp>
        <p:nvSpPr>
          <p:cNvPr id="14" name="Text Placeholder 6">
            <a:extLst>
              <a:ext uri="{FF2B5EF4-FFF2-40B4-BE49-F238E27FC236}">
                <a16:creationId xmlns:a16="http://schemas.microsoft.com/office/drawing/2014/main" id="{951D2F59-0AC6-472F-AB51-D1B5BAE91D67}"/>
              </a:ext>
            </a:extLst>
          </p:cNvPr>
          <p:cNvSpPr txBox="1">
            <a:spLocks/>
          </p:cNvSpPr>
          <p:nvPr/>
        </p:nvSpPr>
        <p:spPr bwMode="auto">
          <a:xfrm>
            <a:off x="1867122" y="5658426"/>
            <a:ext cx="8457756"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a:solidFill>
                  <a:schemeClr val="tx1"/>
                </a:solidFill>
              </a:rPr>
              <a:t>GOES-19 ABI ADP has:</a:t>
            </a:r>
          </a:p>
          <a:p>
            <a:pPr marL="628650" lvl="1" indent="-228600">
              <a:lnSpc>
                <a:spcPct val="90000"/>
              </a:lnSpc>
              <a:spcBef>
                <a:spcPts val="1000"/>
              </a:spcBef>
              <a:buClrTx/>
            </a:pPr>
            <a:r>
              <a:rPr lang="en-US" sz="1800">
                <a:solidFill>
                  <a:schemeClr val="tx1"/>
                </a:solidFill>
              </a:rPr>
              <a:t>Coverage &amp; confidence comparable to GOES-18</a:t>
            </a:r>
          </a:p>
          <a:p>
            <a:pPr marL="228600" indent="-228600">
              <a:lnSpc>
                <a:spcPct val="90000"/>
              </a:lnSpc>
              <a:spcBef>
                <a:spcPts val="1000"/>
              </a:spcBef>
              <a:buClrTx/>
            </a:pPr>
            <a:r>
              <a:rPr lang="en-US" sz="1800">
                <a:solidFill>
                  <a:schemeClr val="tx1"/>
                </a:solidFill>
              </a:rPr>
              <a:t>Very small event (temporally &amp; spatially); not observed by any other satellite products</a:t>
            </a:r>
            <a:endParaRPr lang="en-US" sz="1800" dirty="0">
              <a:solidFill>
                <a:schemeClr val="tx1"/>
              </a:solidFill>
            </a:endParaRPr>
          </a:p>
        </p:txBody>
      </p:sp>
      <p:pic>
        <p:nvPicPr>
          <p:cNvPr id="15" name="Picture 14">
            <a:extLst>
              <a:ext uri="{FF2B5EF4-FFF2-40B4-BE49-F238E27FC236}">
                <a16:creationId xmlns:a16="http://schemas.microsoft.com/office/drawing/2014/main" id="{3F62D12C-F9DD-4815-8918-D1981B023408}"/>
              </a:ext>
            </a:extLst>
          </p:cNvPr>
          <p:cNvPicPr>
            <a:picLocks noChangeAspect="1"/>
          </p:cNvPicPr>
          <p:nvPr/>
        </p:nvPicPr>
        <p:blipFill>
          <a:blip r:embed="rId6"/>
          <a:stretch>
            <a:fillRect/>
          </a:stretch>
        </p:blipFill>
        <p:spPr>
          <a:xfrm>
            <a:off x="223999" y="1134095"/>
            <a:ext cx="5669060" cy="4446032"/>
          </a:xfrm>
          <a:prstGeom prst="rect">
            <a:avLst/>
          </a:prstGeom>
        </p:spPr>
      </p:pic>
      <p:pic>
        <p:nvPicPr>
          <p:cNvPr id="13" name="Picture 12">
            <a:extLst>
              <a:ext uri="{FF2B5EF4-FFF2-40B4-BE49-F238E27FC236}">
                <a16:creationId xmlns:a16="http://schemas.microsoft.com/office/drawing/2014/main" id="{885B2DAE-B2FA-4CE5-A6F7-C299920C6C6F}"/>
              </a:ext>
            </a:extLst>
          </p:cNvPr>
          <p:cNvPicPr>
            <a:picLocks noChangeAspect="1"/>
          </p:cNvPicPr>
          <p:nvPr/>
        </p:nvPicPr>
        <p:blipFill>
          <a:blip r:embed="rId5"/>
          <a:stretch>
            <a:fillRect/>
          </a:stretch>
        </p:blipFill>
        <p:spPr>
          <a:xfrm>
            <a:off x="6298943" y="1146292"/>
            <a:ext cx="5618273" cy="3837387"/>
          </a:xfrm>
          <a:prstGeom prst="rect">
            <a:avLst/>
          </a:prstGeom>
        </p:spPr>
      </p:pic>
      <p:pic>
        <p:nvPicPr>
          <p:cNvPr id="17" name="Picture 16">
            <a:extLst>
              <a:ext uri="{FF2B5EF4-FFF2-40B4-BE49-F238E27FC236}">
                <a16:creationId xmlns:a16="http://schemas.microsoft.com/office/drawing/2014/main" id="{20C52036-E3C8-4C89-9D65-35F79BC94F6C}"/>
              </a:ext>
            </a:extLst>
          </p:cNvPr>
          <p:cNvPicPr>
            <a:picLocks noChangeAspect="1"/>
          </p:cNvPicPr>
          <p:nvPr/>
        </p:nvPicPr>
        <p:blipFill>
          <a:blip r:embed="rId7"/>
          <a:stretch>
            <a:fillRect/>
          </a:stretch>
        </p:blipFill>
        <p:spPr>
          <a:xfrm>
            <a:off x="6242983" y="1141080"/>
            <a:ext cx="5730191" cy="4443213"/>
          </a:xfrm>
          <a:prstGeom prst="rect">
            <a:avLst/>
          </a:prstGeom>
        </p:spPr>
      </p:pic>
    </p:spTree>
    <p:extLst>
      <p:ext uri="{BB962C8B-B14F-4D97-AF65-F5344CB8AC3E}">
        <p14:creationId xmlns:p14="http://schemas.microsoft.com/office/powerpoint/2010/main" val="40472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bg/>
                                          </p:spTgt>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6">
            <a:extLst>
              <a:ext uri="{FF2B5EF4-FFF2-40B4-BE49-F238E27FC236}">
                <a16:creationId xmlns:a16="http://schemas.microsoft.com/office/drawing/2014/main" id="{1E4042D7-3AB5-479D-BE5D-1DB27262D109}"/>
              </a:ext>
            </a:extLst>
          </p:cNvPr>
          <p:cNvSpPr>
            <a:spLocks noGrp="1"/>
          </p:cNvSpPr>
          <p:nvPr>
            <p:ph type="body" idx="1"/>
          </p:nvPr>
        </p:nvSpPr>
        <p:spPr>
          <a:xfrm>
            <a:off x="7315200" y="2413882"/>
            <a:ext cx="3978876" cy="2026313"/>
          </a:xfrm>
          <a:solidFill>
            <a:srgbClr val="FFC000"/>
          </a:solidFill>
          <a:ln>
            <a:noFill/>
          </a:ln>
        </p:spPr>
        <p:txBody>
          <a:bodyPr/>
          <a:lstStyle/>
          <a:p>
            <a:pPr marL="0" indent="0">
              <a:lnSpc>
                <a:spcPct val="90000"/>
              </a:lnSpc>
              <a:spcBef>
                <a:spcPts val="1000"/>
              </a:spcBef>
              <a:buClrTx/>
              <a:buNone/>
            </a:pPr>
            <a:r>
              <a:rPr lang="en-US" sz="2000" dirty="0">
                <a:solidFill>
                  <a:schemeClr val="tx1"/>
                </a:solidFill>
              </a:rPr>
              <a:t>Summertime wildfires in southern Chile &amp; southwestern Argentina</a:t>
            </a:r>
          </a:p>
          <a:p>
            <a:pPr marL="0" indent="0">
              <a:lnSpc>
                <a:spcPct val="90000"/>
              </a:lnSpc>
              <a:spcBef>
                <a:spcPts val="1000"/>
              </a:spcBef>
              <a:buClrTx/>
              <a:buNone/>
            </a:pPr>
            <a:endParaRPr lang="en-US" sz="1200" dirty="0">
              <a:solidFill>
                <a:schemeClr val="tx1"/>
              </a:solidFill>
            </a:endParaRPr>
          </a:p>
          <a:p>
            <a:pPr marL="0" indent="0">
              <a:lnSpc>
                <a:spcPct val="90000"/>
              </a:lnSpc>
              <a:spcBef>
                <a:spcPts val="1000"/>
              </a:spcBef>
              <a:buClrTx/>
              <a:buNone/>
            </a:pPr>
            <a:r>
              <a:rPr lang="en-US" sz="2000" dirty="0">
                <a:solidFill>
                  <a:schemeClr val="tx1"/>
                </a:solidFill>
              </a:rPr>
              <a:t>Prevailing winds on opposite sides </a:t>
            </a:r>
            <a:br>
              <a:rPr lang="en-US" sz="2000" dirty="0">
                <a:solidFill>
                  <a:schemeClr val="tx1"/>
                </a:solidFill>
              </a:rPr>
            </a:br>
            <a:r>
              <a:rPr lang="en-US" sz="2000" dirty="0">
                <a:solidFill>
                  <a:schemeClr val="tx1"/>
                </a:solidFill>
              </a:rPr>
              <a:t>of the Andes Mountains blew smoke plumes in different directions</a:t>
            </a: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28556"/>
            <a:ext cx="8457756" cy="952499"/>
          </a:xfrm>
        </p:spPr>
        <p:txBody>
          <a:bodyPr/>
          <a:lstStyle/>
          <a:p>
            <a:r>
              <a:rPr lang="en-US" sz="3200" b="1" dirty="0"/>
              <a:t>Wildfires in Chile &amp; Argentina</a:t>
            </a:r>
            <a:br>
              <a:rPr lang="en-US" sz="3200" b="1" dirty="0"/>
            </a:br>
            <a:r>
              <a:rPr lang="en-US" sz="2800" b="1" dirty="0"/>
              <a:t>Feb 10, 2025   20:00-21:00 UTC   Full Disk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12</a:t>
            </a:fld>
            <a:endParaRPr lang="en-US" dirty="0">
              <a:solidFill>
                <a:schemeClr val="lt1"/>
              </a:solidFill>
              <a:latin typeface="Calibri"/>
              <a:ea typeface="Calibri"/>
              <a:cs typeface="Calibri"/>
              <a:sym typeface="Calibri"/>
            </a:endParaRPr>
          </a:p>
        </p:txBody>
      </p:sp>
      <p:grpSp>
        <p:nvGrpSpPr>
          <p:cNvPr id="16" name="Group 15">
            <a:extLst>
              <a:ext uri="{FF2B5EF4-FFF2-40B4-BE49-F238E27FC236}">
                <a16:creationId xmlns:a16="http://schemas.microsoft.com/office/drawing/2014/main" id="{AC9B908B-49BA-4D47-8E0E-31693AF296C7}"/>
              </a:ext>
            </a:extLst>
          </p:cNvPr>
          <p:cNvGrpSpPr/>
          <p:nvPr/>
        </p:nvGrpSpPr>
        <p:grpSpPr>
          <a:xfrm>
            <a:off x="2689120" y="1211716"/>
            <a:ext cx="4305945" cy="5442527"/>
            <a:chOff x="3181992" y="566235"/>
            <a:chExt cx="4305945" cy="5442527"/>
          </a:xfrm>
        </p:grpSpPr>
        <p:pic>
          <p:nvPicPr>
            <p:cNvPr id="17" name="Picture 16">
              <a:extLst>
                <a:ext uri="{FF2B5EF4-FFF2-40B4-BE49-F238E27FC236}">
                  <a16:creationId xmlns:a16="http://schemas.microsoft.com/office/drawing/2014/main" id="{A2E15A44-3386-473F-A1F9-7043B6537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992" y="822590"/>
              <a:ext cx="4305944" cy="4929817"/>
            </a:xfrm>
            <a:prstGeom prst="rect">
              <a:avLst/>
            </a:prstGeom>
          </p:spPr>
        </p:pic>
        <p:sp>
          <p:nvSpPr>
            <p:cNvPr id="18" name="TextBox 17">
              <a:extLst>
                <a:ext uri="{FF2B5EF4-FFF2-40B4-BE49-F238E27FC236}">
                  <a16:creationId xmlns:a16="http://schemas.microsoft.com/office/drawing/2014/main" id="{54365563-F19F-4083-90A6-3AF19C712CE4}"/>
                </a:ext>
              </a:extLst>
            </p:cNvPr>
            <p:cNvSpPr txBox="1"/>
            <p:nvPr/>
          </p:nvSpPr>
          <p:spPr>
            <a:xfrm>
              <a:off x="3187929" y="566235"/>
              <a:ext cx="4289895" cy="276999"/>
            </a:xfrm>
            <a:prstGeom prst="rect">
              <a:avLst/>
            </a:prstGeom>
            <a:solidFill>
              <a:sysClr val="window" lastClr="FFFFFF"/>
            </a:solidFill>
            <a:ln>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NOAA-21 VIIRS True Color RGB Composite &amp; FRP   10 Feb 2025 </a:t>
              </a:r>
            </a:p>
          </p:txBody>
        </p:sp>
        <p:pic>
          <p:nvPicPr>
            <p:cNvPr id="19" name="Picture 18">
              <a:extLst>
                <a:ext uri="{FF2B5EF4-FFF2-40B4-BE49-F238E27FC236}">
                  <a16:creationId xmlns:a16="http://schemas.microsoft.com/office/drawing/2014/main" id="{C5E8B3F2-073A-4D0E-84B6-AE3DBD3B245E}"/>
                </a:ext>
              </a:extLst>
            </p:cNvPr>
            <p:cNvPicPr>
              <a:picLocks noChangeAspect="1"/>
            </p:cNvPicPr>
            <p:nvPr/>
          </p:nvPicPr>
          <p:blipFill>
            <a:blip r:embed="rId6"/>
            <a:stretch>
              <a:fillRect/>
            </a:stretch>
          </p:blipFill>
          <p:spPr>
            <a:xfrm>
              <a:off x="5411164" y="5125266"/>
              <a:ext cx="1977044" cy="475317"/>
            </a:xfrm>
            <a:prstGeom prst="rect">
              <a:avLst/>
            </a:prstGeom>
          </p:spPr>
        </p:pic>
        <p:sp>
          <p:nvSpPr>
            <p:cNvPr id="20" name="TextBox 19">
              <a:extLst>
                <a:ext uri="{FF2B5EF4-FFF2-40B4-BE49-F238E27FC236}">
                  <a16:creationId xmlns:a16="http://schemas.microsoft.com/office/drawing/2014/main" id="{4B876F7A-0174-4839-BAC5-F444A0454E8B}"/>
                </a:ext>
              </a:extLst>
            </p:cNvPr>
            <p:cNvSpPr txBox="1"/>
            <p:nvPr/>
          </p:nvSpPr>
          <p:spPr>
            <a:xfrm>
              <a:off x="3181993" y="5731763"/>
              <a:ext cx="4305944" cy="276999"/>
            </a:xfrm>
            <a:prstGeom prst="rect">
              <a:avLst/>
            </a:prstGeom>
            <a:solidFill>
              <a:sysClr val="window" lastClr="FFFFFF"/>
            </a:solidFill>
            <a:ln>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Image from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hlinkClick r:id="rId7"/>
                </a:rPr>
                <a:t>JSTAR Mapper website</a:t>
              </a: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727EE69-CAE2-42FC-B85D-160C201A80FF}"/>
              </a:ext>
            </a:extLst>
          </p:cNvPr>
          <p:cNvPicPr>
            <a:picLocks noChangeAspect="1"/>
          </p:cNvPicPr>
          <p:nvPr/>
        </p:nvPicPr>
        <p:blipFill>
          <a:blip r:embed="rId8"/>
          <a:stretch>
            <a:fillRect/>
          </a:stretch>
        </p:blipFill>
        <p:spPr>
          <a:xfrm>
            <a:off x="419977" y="1083868"/>
            <a:ext cx="5384846" cy="4655648"/>
          </a:xfrm>
          <a:prstGeom prst="rect">
            <a:avLst/>
          </a:prstGeom>
        </p:spPr>
      </p:pic>
      <p:grpSp>
        <p:nvGrpSpPr>
          <p:cNvPr id="36" name="Group 35">
            <a:extLst>
              <a:ext uri="{FF2B5EF4-FFF2-40B4-BE49-F238E27FC236}">
                <a16:creationId xmlns:a16="http://schemas.microsoft.com/office/drawing/2014/main" id="{8060E05B-7EF0-4A1C-A3EB-1E2E38A5E3D7}"/>
              </a:ext>
            </a:extLst>
          </p:cNvPr>
          <p:cNvGrpSpPr/>
          <p:nvPr/>
        </p:nvGrpSpPr>
        <p:grpSpPr>
          <a:xfrm>
            <a:off x="6895336" y="1089023"/>
            <a:ext cx="4305945" cy="5442527"/>
            <a:chOff x="3181992" y="566235"/>
            <a:chExt cx="4305945" cy="5442527"/>
          </a:xfrm>
        </p:grpSpPr>
        <p:pic>
          <p:nvPicPr>
            <p:cNvPr id="37" name="Picture 36">
              <a:extLst>
                <a:ext uri="{FF2B5EF4-FFF2-40B4-BE49-F238E27FC236}">
                  <a16:creationId xmlns:a16="http://schemas.microsoft.com/office/drawing/2014/main" id="{6E3CDEC9-A597-485B-ADEA-091628542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992" y="822590"/>
              <a:ext cx="4305944" cy="4929817"/>
            </a:xfrm>
            <a:prstGeom prst="rect">
              <a:avLst/>
            </a:prstGeom>
          </p:spPr>
        </p:pic>
        <p:sp>
          <p:nvSpPr>
            <p:cNvPr id="38" name="TextBox 37">
              <a:extLst>
                <a:ext uri="{FF2B5EF4-FFF2-40B4-BE49-F238E27FC236}">
                  <a16:creationId xmlns:a16="http://schemas.microsoft.com/office/drawing/2014/main" id="{5ECAA095-4739-4E76-903D-2DE3130F05C6}"/>
                </a:ext>
              </a:extLst>
            </p:cNvPr>
            <p:cNvSpPr txBox="1"/>
            <p:nvPr/>
          </p:nvSpPr>
          <p:spPr>
            <a:xfrm>
              <a:off x="3187929" y="566235"/>
              <a:ext cx="4289895" cy="276999"/>
            </a:xfrm>
            <a:prstGeom prst="rect">
              <a:avLst/>
            </a:prstGeom>
            <a:solidFill>
              <a:sysClr val="window" lastClr="FFFFFF"/>
            </a:solidFill>
            <a:ln>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NOAA-21 VIIRS True Color RGB Composite &amp; FRP   10 Feb 2025 </a:t>
              </a:r>
            </a:p>
          </p:txBody>
        </p:sp>
        <p:pic>
          <p:nvPicPr>
            <p:cNvPr id="39" name="Picture 38">
              <a:extLst>
                <a:ext uri="{FF2B5EF4-FFF2-40B4-BE49-F238E27FC236}">
                  <a16:creationId xmlns:a16="http://schemas.microsoft.com/office/drawing/2014/main" id="{1EDFA2E6-4E10-4630-A087-0B95CDC053BD}"/>
                </a:ext>
              </a:extLst>
            </p:cNvPr>
            <p:cNvPicPr>
              <a:picLocks noChangeAspect="1"/>
            </p:cNvPicPr>
            <p:nvPr/>
          </p:nvPicPr>
          <p:blipFill>
            <a:blip r:embed="rId6"/>
            <a:stretch>
              <a:fillRect/>
            </a:stretch>
          </p:blipFill>
          <p:spPr>
            <a:xfrm>
              <a:off x="5411164" y="5125266"/>
              <a:ext cx="1977044" cy="475317"/>
            </a:xfrm>
            <a:prstGeom prst="rect">
              <a:avLst/>
            </a:prstGeom>
          </p:spPr>
        </p:pic>
        <p:sp>
          <p:nvSpPr>
            <p:cNvPr id="40" name="TextBox 39">
              <a:extLst>
                <a:ext uri="{FF2B5EF4-FFF2-40B4-BE49-F238E27FC236}">
                  <a16:creationId xmlns:a16="http://schemas.microsoft.com/office/drawing/2014/main" id="{5681DB44-69EE-482B-86B5-534D01A7A428}"/>
                </a:ext>
              </a:extLst>
            </p:cNvPr>
            <p:cNvSpPr txBox="1"/>
            <p:nvPr/>
          </p:nvSpPr>
          <p:spPr>
            <a:xfrm>
              <a:off x="3181993" y="5731763"/>
              <a:ext cx="4305944" cy="276999"/>
            </a:xfrm>
            <a:prstGeom prst="rect">
              <a:avLst/>
            </a:prstGeom>
            <a:solidFill>
              <a:sysClr val="window" lastClr="FFFFFF"/>
            </a:solidFill>
            <a:ln>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Image from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hlinkClick r:id="rId7"/>
                </a:rPr>
                <a:t>JSTAR Mapper website</a:t>
              </a: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CBCB447B-61CD-4F7B-B989-D582113DCEE7}"/>
              </a:ext>
            </a:extLst>
          </p:cNvPr>
          <p:cNvPicPr>
            <a:picLocks noChangeAspect="1"/>
          </p:cNvPicPr>
          <p:nvPr/>
        </p:nvPicPr>
        <p:blipFill>
          <a:blip r:embed="rId9"/>
          <a:stretch>
            <a:fillRect/>
          </a:stretch>
        </p:blipFill>
        <p:spPr>
          <a:xfrm>
            <a:off x="6500076" y="1072580"/>
            <a:ext cx="5040486" cy="4696398"/>
          </a:xfrm>
          <a:prstGeom prst="rect">
            <a:avLst/>
          </a:prstGeom>
        </p:spPr>
      </p:pic>
      <p:sp>
        <p:nvSpPr>
          <p:cNvPr id="41" name="Text Placeholder 6">
            <a:extLst>
              <a:ext uri="{FF2B5EF4-FFF2-40B4-BE49-F238E27FC236}">
                <a16:creationId xmlns:a16="http://schemas.microsoft.com/office/drawing/2014/main" id="{FF4833D9-B060-452E-A8CF-62EC53372669}"/>
              </a:ext>
            </a:extLst>
          </p:cNvPr>
          <p:cNvSpPr txBox="1">
            <a:spLocks/>
          </p:cNvSpPr>
          <p:nvPr/>
        </p:nvSpPr>
        <p:spPr bwMode="auto">
          <a:xfrm>
            <a:off x="125002" y="5684112"/>
            <a:ext cx="6896398"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dirty="0">
                <a:solidFill>
                  <a:schemeClr val="tx1"/>
                </a:solidFill>
              </a:rPr>
              <a:t>GOES-19 ABI ADP has:</a:t>
            </a:r>
          </a:p>
          <a:p>
            <a:pPr marL="628650" lvl="1" indent="-228600">
              <a:lnSpc>
                <a:spcPct val="90000"/>
              </a:lnSpc>
              <a:spcBef>
                <a:spcPts val="1000"/>
              </a:spcBef>
              <a:buClrTx/>
            </a:pPr>
            <a:r>
              <a:rPr lang="en-US" sz="1800" dirty="0">
                <a:solidFill>
                  <a:schemeClr val="tx1"/>
                </a:solidFill>
              </a:rPr>
              <a:t>Coverage &amp; confidence comparable to GOES-16</a:t>
            </a:r>
          </a:p>
          <a:p>
            <a:pPr marL="628650" lvl="1" indent="-228600">
              <a:lnSpc>
                <a:spcPct val="90000"/>
              </a:lnSpc>
              <a:spcBef>
                <a:spcPts val="1000"/>
              </a:spcBef>
              <a:buClrTx/>
            </a:pPr>
            <a:r>
              <a:rPr lang="en-US" sz="1800" dirty="0">
                <a:solidFill>
                  <a:schemeClr val="tx1"/>
                </a:solidFill>
              </a:rPr>
              <a:t>Coverage comparable to NOAA-21 VIIRS ADP &amp; S5P TROPOMI CO</a:t>
            </a:r>
          </a:p>
        </p:txBody>
      </p:sp>
      <p:pic>
        <p:nvPicPr>
          <p:cNvPr id="42" name="Picture 41">
            <a:extLst>
              <a:ext uri="{FF2B5EF4-FFF2-40B4-BE49-F238E27FC236}">
                <a16:creationId xmlns:a16="http://schemas.microsoft.com/office/drawing/2014/main" id="{2D0E9704-5D4A-498A-9126-FEA5AD7682FF}"/>
              </a:ext>
            </a:extLst>
          </p:cNvPr>
          <p:cNvPicPr>
            <a:picLocks noChangeAspect="1"/>
          </p:cNvPicPr>
          <p:nvPr/>
        </p:nvPicPr>
        <p:blipFill>
          <a:blip r:embed="rId10"/>
          <a:stretch>
            <a:fillRect/>
          </a:stretch>
        </p:blipFill>
        <p:spPr>
          <a:xfrm>
            <a:off x="7006600" y="1014638"/>
            <a:ext cx="4501967" cy="5810351"/>
          </a:xfrm>
          <a:prstGeom prst="rect">
            <a:avLst/>
          </a:prstGeom>
        </p:spPr>
      </p:pic>
      <p:pic>
        <p:nvPicPr>
          <p:cNvPr id="44" name="Picture 43">
            <a:extLst>
              <a:ext uri="{FF2B5EF4-FFF2-40B4-BE49-F238E27FC236}">
                <a16:creationId xmlns:a16="http://schemas.microsoft.com/office/drawing/2014/main" id="{49A7EE54-D070-4D42-9E06-2C6B06A9351F}"/>
              </a:ext>
            </a:extLst>
          </p:cNvPr>
          <p:cNvPicPr>
            <a:picLocks noChangeAspect="1"/>
          </p:cNvPicPr>
          <p:nvPr/>
        </p:nvPicPr>
        <p:blipFill>
          <a:blip r:embed="rId11"/>
          <a:stretch>
            <a:fillRect/>
          </a:stretch>
        </p:blipFill>
        <p:spPr>
          <a:xfrm>
            <a:off x="7016712" y="1012899"/>
            <a:ext cx="4646345" cy="5810352"/>
          </a:xfrm>
          <a:prstGeom prst="rect">
            <a:avLst/>
          </a:prstGeom>
        </p:spPr>
      </p:pic>
    </p:spTree>
    <p:extLst>
      <p:ext uri="{BB962C8B-B14F-4D97-AF65-F5344CB8AC3E}">
        <p14:creationId xmlns:p14="http://schemas.microsoft.com/office/powerpoint/2010/main" val="9358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bg/>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8DF3E8-FC28-4FFC-96A2-5923160EAF60}"/>
              </a:ext>
            </a:extLst>
          </p:cNvPr>
          <p:cNvPicPr>
            <a:picLocks noChangeAspect="1"/>
          </p:cNvPicPr>
          <p:nvPr/>
        </p:nvPicPr>
        <p:blipFill>
          <a:blip r:embed="rId2"/>
          <a:stretch>
            <a:fillRect/>
          </a:stretch>
        </p:blipFill>
        <p:spPr>
          <a:xfrm>
            <a:off x="2275950" y="1069821"/>
            <a:ext cx="7196162" cy="5189685"/>
          </a:xfrm>
          <a:prstGeom prst="rect">
            <a:avLst/>
          </a:prstGeom>
        </p:spPr>
      </p:pic>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3"/>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4"/>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515646" y="9353"/>
            <a:ext cx="8644354" cy="1060468"/>
          </a:xfrm>
        </p:spPr>
        <p:txBody>
          <a:bodyPr/>
          <a:lstStyle/>
          <a:p>
            <a:r>
              <a:rPr lang="en-US" sz="3200" b="1" dirty="0"/>
              <a:t>Palisades &amp; Eaton Wildfires in Los Angeles County</a:t>
            </a:r>
            <a:br>
              <a:rPr lang="en-US" sz="3200" b="1" dirty="0"/>
            </a:br>
            <a:r>
              <a:rPr lang="en-US" sz="2800" b="1" dirty="0"/>
              <a:t>Jan 9, 2025   20:01-21:01 UTC   CONUS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13</a:t>
            </a:fld>
            <a:endParaRPr lang="en-US" dirty="0">
              <a:solidFill>
                <a:schemeClr val="lt1"/>
              </a:solidFill>
              <a:latin typeface="Calibri"/>
              <a:ea typeface="Calibri"/>
              <a:cs typeface="Calibri"/>
              <a:sym typeface="Calibri"/>
            </a:endParaRPr>
          </a:p>
        </p:txBody>
      </p:sp>
      <p:sp>
        <p:nvSpPr>
          <p:cNvPr id="28" name="Text Placeholder 6">
            <a:extLst>
              <a:ext uri="{FF2B5EF4-FFF2-40B4-BE49-F238E27FC236}">
                <a16:creationId xmlns:a16="http://schemas.microsoft.com/office/drawing/2014/main" id="{1E4042D7-3AB5-479D-BE5D-1DB27262D109}"/>
              </a:ext>
            </a:extLst>
          </p:cNvPr>
          <p:cNvSpPr>
            <a:spLocks noGrp="1"/>
          </p:cNvSpPr>
          <p:nvPr>
            <p:ph type="body" idx="1"/>
          </p:nvPr>
        </p:nvSpPr>
        <p:spPr>
          <a:xfrm>
            <a:off x="3216750" y="6006744"/>
            <a:ext cx="4975144" cy="714732"/>
          </a:xfrm>
          <a:solidFill>
            <a:srgbClr val="FFC000"/>
          </a:solidFill>
          <a:ln>
            <a:noFill/>
          </a:ln>
        </p:spPr>
        <p:txBody>
          <a:bodyPr/>
          <a:lstStyle/>
          <a:p>
            <a:pPr marL="0" indent="0">
              <a:lnSpc>
                <a:spcPct val="90000"/>
              </a:lnSpc>
              <a:spcBef>
                <a:spcPts val="1000"/>
              </a:spcBef>
              <a:buClrTx/>
              <a:buNone/>
            </a:pPr>
            <a:r>
              <a:rPr lang="en-US" sz="2000" dirty="0">
                <a:solidFill>
                  <a:schemeClr val="tx1"/>
                </a:solidFill>
              </a:rPr>
              <a:t>Day Land Cloud Fire RGB composite highlights smoke plumes &amp; fire hotspots (orange pixels)</a:t>
            </a:r>
          </a:p>
        </p:txBody>
      </p:sp>
      <p:sp>
        <p:nvSpPr>
          <p:cNvPr id="25" name="Text Placeholder 6">
            <a:extLst>
              <a:ext uri="{FF2B5EF4-FFF2-40B4-BE49-F238E27FC236}">
                <a16:creationId xmlns:a16="http://schemas.microsoft.com/office/drawing/2014/main" id="{2BEAD864-507F-47CE-B1F0-1227C1FF2BED}"/>
              </a:ext>
            </a:extLst>
          </p:cNvPr>
          <p:cNvSpPr txBox="1">
            <a:spLocks/>
          </p:cNvSpPr>
          <p:nvPr/>
        </p:nvSpPr>
        <p:spPr bwMode="auto">
          <a:xfrm>
            <a:off x="303031" y="5689067"/>
            <a:ext cx="8717914"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dirty="0">
                <a:solidFill>
                  <a:schemeClr val="tx1"/>
                </a:solidFill>
              </a:rPr>
              <a:t>GOES-19 ABI ADP has:</a:t>
            </a:r>
          </a:p>
          <a:p>
            <a:pPr marL="628650" lvl="1" indent="-228600">
              <a:lnSpc>
                <a:spcPct val="90000"/>
              </a:lnSpc>
              <a:spcBef>
                <a:spcPts val="1000"/>
              </a:spcBef>
              <a:buClrTx/>
            </a:pPr>
            <a:r>
              <a:rPr lang="en-US" sz="1800" dirty="0">
                <a:solidFill>
                  <a:schemeClr val="tx1"/>
                </a:solidFill>
              </a:rPr>
              <a:t>Coverage &amp; confidence comparable to GOES-18</a:t>
            </a:r>
          </a:p>
          <a:p>
            <a:pPr marL="628650" lvl="1" indent="-228600">
              <a:lnSpc>
                <a:spcPct val="90000"/>
              </a:lnSpc>
              <a:spcBef>
                <a:spcPts val="1000"/>
              </a:spcBef>
              <a:buClrTx/>
            </a:pPr>
            <a:r>
              <a:rPr lang="en-US" sz="1800" dirty="0">
                <a:solidFill>
                  <a:schemeClr val="tx1"/>
                </a:solidFill>
              </a:rPr>
              <a:t>Coverage comparable to NOAA-21 VIIRS ADP, S5P TROPOMI CO, TEMPO ADP &amp; UV AI</a:t>
            </a:r>
          </a:p>
        </p:txBody>
      </p:sp>
      <p:pic>
        <p:nvPicPr>
          <p:cNvPr id="16" name="Picture 15">
            <a:extLst>
              <a:ext uri="{FF2B5EF4-FFF2-40B4-BE49-F238E27FC236}">
                <a16:creationId xmlns:a16="http://schemas.microsoft.com/office/drawing/2014/main" id="{5A5D0866-7583-4372-951B-D079EFB9545E}"/>
              </a:ext>
            </a:extLst>
          </p:cNvPr>
          <p:cNvPicPr>
            <a:picLocks noChangeAspect="1"/>
          </p:cNvPicPr>
          <p:nvPr/>
        </p:nvPicPr>
        <p:blipFill>
          <a:blip r:embed="rId6"/>
          <a:stretch>
            <a:fillRect/>
          </a:stretch>
        </p:blipFill>
        <p:spPr>
          <a:xfrm>
            <a:off x="303031" y="1112971"/>
            <a:ext cx="5571000" cy="4575764"/>
          </a:xfrm>
          <a:prstGeom prst="rect">
            <a:avLst/>
          </a:prstGeom>
        </p:spPr>
      </p:pic>
      <p:pic>
        <p:nvPicPr>
          <p:cNvPr id="14" name="Picture 13">
            <a:extLst>
              <a:ext uri="{FF2B5EF4-FFF2-40B4-BE49-F238E27FC236}">
                <a16:creationId xmlns:a16="http://schemas.microsoft.com/office/drawing/2014/main" id="{A353B711-B46C-4CFF-9114-6205C2A03F03}"/>
              </a:ext>
            </a:extLst>
          </p:cNvPr>
          <p:cNvPicPr>
            <a:picLocks noChangeAspect="1"/>
          </p:cNvPicPr>
          <p:nvPr/>
        </p:nvPicPr>
        <p:blipFill>
          <a:blip r:embed="rId2"/>
          <a:stretch>
            <a:fillRect/>
          </a:stretch>
        </p:blipFill>
        <p:spPr>
          <a:xfrm>
            <a:off x="6391374" y="1122398"/>
            <a:ext cx="5497596" cy="3964723"/>
          </a:xfrm>
          <a:prstGeom prst="rect">
            <a:avLst/>
          </a:prstGeom>
        </p:spPr>
      </p:pic>
      <p:pic>
        <p:nvPicPr>
          <p:cNvPr id="18" name="Picture 17">
            <a:extLst>
              <a:ext uri="{FF2B5EF4-FFF2-40B4-BE49-F238E27FC236}">
                <a16:creationId xmlns:a16="http://schemas.microsoft.com/office/drawing/2014/main" id="{AD54490D-A404-46D4-927E-0D89B172AEB8}"/>
              </a:ext>
            </a:extLst>
          </p:cNvPr>
          <p:cNvPicPr>
            <a:picLocks noChangeAspect="1"/>
          </p:cNvPicPr>
          <p:nvPr/>
        </p:nvPicPr>
        <p:blipFill>
          <a:blip r:embed="rId7"/>
          <a:stretch>
            <a:fillRect/>
          </a:stretch>
        </p:blipFill>
        <p:spPr>
          <a:xfrm>
            <a:off x="6653969" y="1092365"/>
            <a:ext cx="5235000" cy="4599711"/>
          </a:xfrm>
          <a:prstGeom prst="rect">
            <a:avLst/>
          </a:prstGeom>
        </p:spPr>
      </p:pic>
      <p:pic>
        <p:nvPicPr>
          <p:cNvPr id="20" name="Picture 19">
            <a:extLst>
              <a:ext uri="{FF2B5EF4-FFF2-40B4-BE49-F238E27FC236}">
                <a16:creationId xmlns:a16="http://schemas.microsoft.com/office/drawing/2014/main" id="{3EDB50FD-71D1-409E-8542-18D971696DA4}"/>
              </a:ext>
            </a:extLst>
          </p:cNvPr>
          <p:cNvPicPr>
            <a:picLocks noChangeAspect="1"/>
          </p:cNvPicPr>
          <p:nvPr/>
        </p:nvPicPr>
        <p:blipFill>
          <a:blip r:embed="rId8"/>
          <a:stretch>
            <a:fillRect/>
          </a:stretch>
        </p:blipFill>
        <p:spPr>
          <a:xfrm>
            <a:off x="6644542" y="1027002"/>
            <a:ext cx="5156575" cy="5118976"/>
          </a:xfrm>
          <a:prstGeom prst="rect">
            <a:avLst/>
          </a:prstGeom>
        </p:spPr>
      </p:pic>
      <p:pic>
        <p:nvPicPr>
          <p:cNvPr id="27" name="Picture 26">
            <a:extLst>
              <a:ext uri="{FF2B5EF4-FFF2-40B4-BE49-F238E27FC236}">
                <a16:creationId xmlns:a16="http://schemas.microsoft.com/office/drawing/2014/main" id="{36F39ECA-1CE9-476E-BA93-AEED6CD530B6}"/>
              </a:ext>
            </a:extLst>
          </p:cNvPr>
          <p:cNvPicPr>
            <a:picLocks noChangeAspect="1"/>
          </p:cNvPicPr>
          <p:nvPr/>
        </p:nvPicPr>
        <p:blipFill>
          <a:blip r:embed="rId9"/>
          <a:stretch>
            <a:fillRect/>
          </a:stretch>
        </p:blipFill>
        <p:spPr>
          <a:xfrm>
            <a:off x="6644541" y="1027001"/>
            <a:ext cx="5156577" cy="5178062"/>
          </a:xfrm>
          <a:prstGeom prst="rect">
            <a:avLst/>
          </a:prstGeom>
        </p:spPr>
      </p:pic>
      <p:pic>
        <p:nvPicPr>
          <p:cNvPr id="32" name="Picture 31">
            <a:extLst>
              <a:ext uri="{FF2B5EF4-FFF2-40B4-BE49-F238E27FC236}">
                <a16:creationId xmlns:a16="http://schemas.microsoft.com/office/drawing/2014/main" id="{B05E58C5-11AE-4307-8D16-B192A3C6A9DB}"/>
              </a:ext>
            </a:extLst>
          </p:cNvPr>
          <p:cNvPicPr>
            <a:picLocks noChangeAspect="1"/>
          </p:cNvPicPr>
          <p:nvPr/>
        </p:nvPicPr>
        <p:blipFill>
          <a:blip r:embed="rId10"/>
          <a:stretch>
            <a:fillRect/>
          </a:stretch>
        </p:blipFill>
        <p:spPr>
          <a:xfrm>
            <a:off x="6289884" y="1105729"/>
            <a:ext cx="5597178" cy="4622995"/>
          </a:xfrm>
          <a:prstGeom prst="rect">
            <a:avLst/>
          </a:prstGeom>
        </p:spPr>
      </p:pic>
      <p:pic>
        <p:nvPicPr>
          <p:cNvPr id="36" name="Picture 35">
            <a:extLst>
              <a:ext uri="{FF2B5EF4-FFF2-40B4-BE49-F238E27FC236}">
                <a16:creationId xmlns:a16="http://schemas.microsoft.com/office/drawing/2014/main" id="{9BCBC150-3642-45A6-85F4-35A4E23D7451}"/>
              </a:ext>
            </a:extLst>
          </p:cNvPr>
          <p:cNvPicPr>
            <a:picLocks noChangeAspect="1"/>
          </p:cNvPicPr>
          <p:nvPr/>
        </p:nvPicPr>
        <p:blipFill>
          <a:blip r:embed="rId11"/>
          <a:stretch>
            <a:fillRect/>
          </a:stretch>
        </p:blipFill>
        <p:spPr>
          <a:xfrm>
            <a:off x="6287977" y="1110886"/>
            <a:ext cx="5597178" cy="4608411"/>
          </a:xfrm>
          <a:prstGeom prst="rect">
            <a:avLst/>
          </a:prstGeom>
        </p:spPr>
      </p:pic>
    </p:spTree>
    <p:extLst>
      <p:ext uri="{BB962C8B-B14F-4D97-AF65-F5344CB8AC3E}">
        <p14:creationId xmlns:p14="http://schemas.microsoft.com/office/powerpoint/2010/main" val="13912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bg/>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28556"/>
            <a:ext cx="8457756" cy="952499"/>
          </a:xfrm>
        </p:spPr>
        <p:txBody>
          <a:bodyPr/>
          <a:lstStyle/>
          <a:p>
            <a:r>
              <a:rPr lang="en-US" sz="3200" b="1" dirty="0"/>
              <a:t>Wildfires in Northeast US</a:t>
            </a:r>
            <a:br>
              <a:rPr lang="en-US" sz="3200" b="1" dirty="0"/>
            </a:br>
            <a:r>
              <a:rPr lang="en-US" sz="2800" b="1" dirty="0"/>
              <a:t>Nov 9, 2024   18:30-19:05 UTC   Mesoscale 1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14</a:t>
            </a:fld>
            <a:endParaRPr lang="en-US" dirty="0">
              <a:solidFill>
                <a:schemeClr val="lt1"/>
              </a:solidFill>
              <a:latin typeface="Calibri"/>
              <a:ea typeface="Calibri"/>
              <a:cs typeface="Calibri"/>
              <a:sym typeface="Calibri"/>
            </a:endParaRPr>
          </a:p>
        </p:txBody>
      </p:sp>
      <p:grpSp>
        <p:nvGrpSpPr>
          <p:cNvPr id="15" name="Group 14">
            <a:extLst>
              <a:ext uri="{FF2B5EF4-FFF2-40B4-BE49-F238E27FC236}">
                <a16:creationId xmlns:a16="http://schemas.microsoft.com/office/drawing/2014/main" id="{F2C57704-A648-4F92-B009-FDD47FC6FDE2}"/>
              </a:ext>
            </a:extLst>
          </p:cNvPr>
          <p:cNvGrpSpPr/>
          <p:nvPr/>
        </p:nvGrpSpPr>
        <p:grpSpPr>
          <a:xfrm>
            <a:off x="1529366" y="1368293"/>
            <a:ext cx="6954474" cy="5045723"/>
            <a:chOff x="3879723" y="2145592"/>
            <a:chExt cx="5795748" cy="4181302"/>
          </a:xfrm>
        </p:grpSpPr>
        <p:pic>
          <p:nvPicPr>
            <p:cNvPr id="16" name="Picture 15">
              <a:extLst>
                <a:ext uri="{FF2B5EF4-FFF2-40B4-BE49-F238E27FC236}">
                  <a16:creationId xmlns:a16="http://schemas.microsoft.com/office/drawing/2014/main" id="{A097C75D-2EAF-4378-8ECB-2096BE142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723" y="2145593"/>
              <a:ext cx="5795748" cy="4181301"/>
            </a:xfrm>
            <a:prstGeom prst="rect">
              <a:avLst/>
            </a:prstGeom>
          </p:spPr>
        </p:pic>
        <p:sp>
          <p:nvSpPr>
            <p:cNvPr id="17" name="TextBox 16">
              <a:extLst>
                <a:ext uri="{FF2B5EF4-FFF2-40B4-BE49-F238E27FC236}">
                  <a16:creationId xmlns:a16="http://schemas.microsoft.com/office/drawing/2014/main" id="{C73A73EF-20B0-4B24-B532-A5017F7DE158}"/>
                </a:ext>
              </a:extLst>
            </p:cNvPr>
            <p:cNvSpPr txBox="1"/>
            <p:nvPr/>
          </p:nvSpPr>
          <p:spPr>
            <a:xfrm>
              <a:off x="5372100" y="2145592"/>
              <a:ext cx="3340193" cy="255049"/>
            </a:xfrm>
            <a:prstGeom prst="rect">
              <a:avLst/>
            </a:prstGeom>
            <a:noFill/>
          </p:spPr>
          <p:txBody>
            <a:bodyPr wrap="none" rtlCol="0">
              <a:spAutoFit/>
            </a:bodyPr>
            <a:lstStyle/>
            <a:p>
              <a:r>
                <a:rPr lang="en-US" b="1" kern="1200" dirty="0">
                  <a:solidFill>
                    <a:prstClr val="white"/>
                  </a:solidFill>
                  <a:latin typeface="Calibri" panose="020F0502020204030204"/>
                  <a:ea typeface="+mn-ea"/>
                  <a:cs typeface="+mn-cs"/>
                </a:rPr>
                <a:t>NOAA-20 VIIRS True Color RGB Composite &amp; FRP </a:t>
              </a:r>
            </a:p>
          </p:txBody>
        </p:sp>
        <p:sp>
          <p:nvSpPr>
            <p:cNvPr id="18" name="TextBox 17">
              <a:extLst>
                <a:ext uri="{FF2B5EF4-FFF2-40B4-BE49-F238E27FC236}">
                  <a16:creationId xmlns:a16="http://schemas.microsoft.com/office/drawing/2014/main" id="{99DB2B4F-7701-4228-AF27-868AB04ACFC3}"/>
                </a:ext>
              </a:extLst>
            </p:cNvPr>
            <p:cNvSpPr txBox="1"/>
            <p:nvPr/>
          </p:nvSpPr>
          <p:spPr>
            <a:xfrm>
              <a:off x="6467186" y="6049895"/>
              <a:ext cx="2406461" cy="255049"/>
            </a:xfrm>
            <a:prstGeom prst="rect">
              <a:avLst/>
            </a:prstGeom>
            <a:noFill/>
          </p:spPr>
          <p:txBody>
            <a:bodyPr wrap="none" rtlCol="0">
              <a:spAutoFit/>
            </a:bodyPr>
            <a:lstStyle/>
            <a:p>
              <a:r>
                <a:rPr lang="en-US" b="1" i="1" kern="1200" dirty="0">
                  <a:solidFill>
                    <a:prstClr val="white"/>
                  </a:solidFill>
                  <a:latin typeface="Calibri" panose="020F0502020204030204"/>
                  <a:ea typeface="+mn-ea"/>
                  <a:cs typeface="+mn-cs"/>
                </a:rPr>
                <a:t>Image from </a:t>
              </a:r>
              <a:r>
                <a:rPr lang="en-US" b="1" i="1" kern="1200" dirty="0" err="1">
                  <a:solidFill>
                    <a:prstClr val="white"/>
                  </a:solidFill>
                  <a:latin typeface="Calibri" panose="020F0502020204030204"/>
                  <a:ea typeface="+mn-ea"/>
                  <a:cs typeface="+mn-cs"/>
                  <a:hlinkClick r:id="rId6"/>
                </a:rPr>
                <a:t>AerosolWatch</a:t>
              </a:r>
              <a:r>
                <a:rPr lang="en-US" b="1" i="1" kern="1200" dirty="0">
                  <a:solidFill>
                    <a:prstClr val="white"/>
                  </a:solidFill>
                  <a:latin typeface="Calibri" panose="020F0502020204030204"/>
                  <a:ea typeface="+mn-ea"/>
                  <a:cs typeface="+mn-cs"/>
                  <a:hlinkClick r:id="rId6"/>
                </a:rPr>
                <a:t> website</a:t>
              </a:r>
              <a:endParaRPr lang="en-US" b="1" i="1" kern="1200" dirty="0">
                <a:solidFill>
                  <a:prstClr val="white"/>
                </a:solidFill>
                <a:latin typeface="Calibri" panose="020F0502020204030204"/>
                <a:ea typeface="+mn-ea"/>
                <a:cs typeface="+mn-cs"/>
              </a:endParaRPr>
            </a:p>
          </p:txBody>
        </p:sp>
      </p:grpSp>
      <p:sp>
        <p:nvSpPr>
          <p:cNvPr id="28" name="Text Placeholder 6">
            <a:extLst>
              <a:ext uri="{FF2B5EF4-FFF2-40B4-BE49-F238E27FC236}">
                <a16:creationId xmlns:a16="http://schemas.microsoft.com/office/drawing/2014/main" id="{1E4042D7-3AB5-479D-BE5D-1DB27262D109}"/>
              </a:ext>
            </a:extLst>
          </p:cNvPr>
          <p:cNvSpPr>
            <a:spLocks noGrp="1"/>
          </p:cNvSpPr>
          <p:nvPr>
            <p:ph type="body" idx="1"/>
          </p:nvPr>
        </p:nvSpPr>
        <p:spPr>
          <a:xfrm>
            <a:off x="8737601" y="2077918"/>
            <a:ext cx="2630615" cy="1843293"/>
          </a:xfrm>
          <a:solidFill>
            <a:srgbClr val="FFC000"/>
          </a:solidFill>
          <a:ln>
            <a:noFill/>
          </a:ln>
        </p:spPr>
        <p:txBody>
          <a:bodyPr/>
          <a:lstStyle/>
          <a:p>
            <a:pPr marL="0" indent="0">
              <a:lnSpc>
                <a:spcPct val="90000"/>
              </a:lnSpc>
              <a:spcBef>
                <a:spcPts val="1000"/>
              </a:spcBef>
              <a:buClrTx/>
              <a:buNone/>
            </a:pPr>
            <a:r>
              <a:rPr lang="en-US" sz="2000" dirty="0">
                <a:solidFill>
                  <a:schemeClr val="tx1"/>
                </a:solidFill>
              </a:rPr>
              <a:t>Small wildfires in northern NJ &amp; near Boston, MA emitted thin smoke plumes that blew southeast over the ocean</a:t>
            </a:r>
          </a:p>
        </p:txBody>
      </p:sp>
      <p:pic>
        <p:nvPicPr>
          <p:cNvPr id="4" name="Picture 3">
            <a:extLst>
              <a:ext uri="{FF2B5EF4-FFF2-40B4-BE49-F238E27FC236}">
                <a16:creationId xmlns:a16="http://schemas.microsoft.com/office/drawing/2014/main" id="{691284E1-25B0-4655-910F-095585F5C7A7}"/>
              </a:ext>
            </a:extLst>
          </p:cNvPr>
          <p:cNvPicPr>
            <a:picLocks noChangeAspect="1"/>
          </p:cNvPicPr>
          <p:nvPr/>
        </p:nvPicPr>
        <p:blipFill>
          <a:blip r:embed="rId7"/>
          <a:stretch>
            <a:fillRect/>
          </a:stretch>
        </p:blipFill>
        <p:spPr>
          <a:xfrm>
            <a:off x="131805" y="1089023"/>
            <a:ext cx="5637356" cy="4521048"/>
          </a:xfrm>
          <a:prstGeom prst="rect">
            <a:avLst/>
          </a:prstGeom>
        </p:spPr>
      </p:pic>
      <p:sp>
        <p:nvSpPr>
          <p:cNvPr id="19" name="Text Placeholder 6">
            <a:extLst>
              <a:ext uri="{FF2B5EF4-FFF2-40B4-BE49-F238E27FC236}">
                <a16:creationId xmlns:a16="http://schemas.microsoft.com/office/drawing/2014/main" id="{BE61648C-CC47-43FB-9C35-1DDF611A6E74}"/>
              </a:ext>
            </a:extLst>
          </p:cNvPr>
          <p:cNvSpPr txBox="1">
            <a:spLocks/>
          </p:cNvSpPr>
          <p:nvPr/>
        </p:nvSpPr>
        <p:spPr bwMode="auto">
          <a:xfrm>
            <a:off x="173254" y="5656018"/>
            <a:ext cx="9630622"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dirty="0">
                <a:solidFill>
                  <a:schemeClr val="tx1"/>
                </a:solidFill>
              </a:rPr>
              <a:t>GOES-19 ABI ADP has:</a:t>
            </a:r>
          </a:p>
          <a:p>
            <a:pPr marL="628650" lvl="1" indent="-228600">
              <a:lnSpc>
                <a:spcPct val="90000"/>
              </a:lnSpc>
              <a:spcBef>
                <a:spcPts val="1000"/>
              </a:spcBef>
              <a:buClrTx/>
            </a:pPr>
            <a:r>
              <a:rPr lang="en-US" sz="1800" dirty="0">
                <a:solidFill>
                  <a:schemeClr val="tx1"/>
                </a:solidFill>
              </a:rPr>
              <a:t>Coverage &amp; confidence comparable to or better than GOES-16</a:t>
            </a:r>
          </a:p>
          <a:p>
            <a:pPr marL="628650" lvl="1" indent="-228600">
              <a:lnSpc>
                <a:spcPct val="90000"/>
              </a:lnSpc>
              <a:spcBef>
                <a:spcPts val="1000"/>
              </a:spcBef>
              <a:buClrTx/>
            </a:pPr>
            <a:r>
              <a:rPr lang="en-US" sz="1800" dirty="0">
                <a:solidFill>
                  <a:schemeClr val="tx1"/>
                </a:solidFill>
              </a:rPr>
              <a:t>Coverage comparable to or better than NOAA-21 VIIRS ADP, S5P TROPOMI CO &amp; TEMPO UV AI</a:t>
            </a:r>
          </a:p>
        </p:txBody>
      </p:sp>
      <p:grpSp>
        <p:nvGrpSpPr>
          <p:cNvPr id="23" name="Group 22">
            <a:extLst>
              <a:ext uri="{FF2B5EF4-FFF2-40B4-BE49-F238E27FC236}">
                <a16:creationId xmlns:a16="http://schemas.microsoft.com/office/drawing/2014/main" id="{EC25B386-CF93-4408-AA5D-722BE229D80E}"/>
              </a:ext>
            </a:extLst>
          </p:cNvPr>
          <p:cNvGrpSpPr/>
          <p:nvPr/>
        </p:nvGrpSpPr>
        <p:grpSpPr>
          <a:xfrm>
            <a:off x="6264447" y="1037829"/>
            <a:ext cx="5795748" cy="4181302"/>
            <a:chOff x="3879723" y="2145592"/>
            <a:chExt cx="5795748" cy="4181302"/>
          </a:xfrm>
        </p:grpSpPr>
        <p:pic>
          <p:nvPicPr>
            <p:cNvPr id="24" name="Picture 23">
              <a:extLst>
                <a:ext uri="{FF2B5EF4-FFF2-40B4-BE49-F238E27FC236}">
                  <a16:creationId xmlns:a16="http://schemas.microsoft.com/office/drawing/2014/main" id="{6FB1D8B1-A77C-4600-ACD3-62A786741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723" y="2145593"/>
              <a:ext cx="5795748" cy="4181301"/>
            </a:xfrm>
            <a:prstGeom prst="rect">
              <a:avLst/>
            </a:prstGeom>
          </p:spPr>
        </p:pic>
        <p:sp>
          <p:nvSpPr>
            <p:cNvPr id="25" name="TextBox 24">
              <a:extLst>
                <a:ext uri="{FF2B5EF4-FFF2-40B4-BE49-F238E27FC236}">
                  <a16:creationId xmlns:a16="http://schemas.microsoft.com/office/drawing/2014/main" id="{94557E0D-09DC-4B2B-8F4D-C22295E8D696}"/>
                </a:ext>
              </a:extLst>
            </p:cNvPr>
            <p:cNvSpPr txBox="1"/>
            <p:nvPr/>
          </p:nvSpPr>
          <p:spPr>
            <a:xfrm>
              <a:off x="5372100" y="2145592"/>
              <a:ext cx="3318409" cy="276999"/>
            </a:xfrm>
            <a:prstGeom prst="rect">
              <a:avLst/>
            </a:prstGeom>
            <a:noFill/>
          </p:spPr>
          <p:txBody>
            <a:bodyPr wrap="none" rtlCol="0">
              <a:spAutoFit/>
            </a:bodyPr>
            <a:lstStyle/>
            <a:p>
              <a:r>
                <a:rPr lang="en-US" sz="1200" b="1" kern="1200" dirty="0">
                  <a:solidFill>
                    <a:prstClr val="white"/>
                  </a:solidFill>
                  <a:latin typeface="Calibri" panose="020F0502020204030204"/>
                  <a:ea typeface="+mn-ea"/>
                  <a:cs typeface="+mn-cs"/>
                </a:rPr>
                <a:t>NOAA-20 VIIRS True Color RGB Composite &amp; FRP </a:t>
              </a:r>
            </a:p>
          </p:txBody>
        </p:sp>
        <p:sp>
          <p:nvSpPr>
            <p:cNvPr id="26" name="TextBox 25">
              <a:extLst>
                <a:ext uri="{FF2B5EF4-FFF2-40B4-BE49-F238E27FC236}">
                  <a16:creationId xmlns:a16="http://schemas.microsoft.com/office/drawing/2014/main" id="{DACCC960-929F-4B2B-B7DD-65168DCB2D44}"/>
                </a:ext>
              </a:extLst>
            </p:cNvPr>
            <p:cNvSpPr txBox="1"/>
            <p:nvPr/>
          </p:nvSpPr>
          <p:spPr>
            <a:xfrm>
              <a:off x="6401267" y="5978315"/>
              <a:ext cx="2486899" cy="276999"/>
            </a:xfrm>
            <a:prstGeom prst="rect">
              <a:avLst/>
            </a:prstGeom>
            <a:noFill/>
          </p:spPr>
          <p:txBody>
            <a:bodyPr wrap="none" rtlCol="0">
              <a:spAutoFit/>
            </a:bodyPr>
            <a:lstStyle/>
            <a:p>
              <a:r>
                <a:rPr lang="en-US" sz="1200" b="1" i="1" kern="1200" dirty="0">
                  <a:solidFill>
                    <a:prstClr val="white"/>
                  </a:solidFill>
                  <a:latin typeface="Calibri" panose="020F0502020204030204"/>
                  <a:ea typeface="+mn-ea"/>
                  <a:cs typeface="+mn-cs"/>
                </a:rPr>
                <a:t>Image from </a:t>
              </a:r>
              <a:r>
                <a:rPr lang="en-US" sz="1200" b="1" i="1" kern="1200" dirty="0" err="1">
                  <a:solidFill>
                    <a:prstClr val="white"/>
                  </a:solidFill>
                  <a:latin typeface="Calibri" panose="020F0502020204030204"/>
                  <a:ea typeface="+mn-ea"/>
                  <a:cs typeface="+mn-cs"/>
                  <a:hlinkClick r:id="rId6"/>
                </a:rPr>
                <a:t>AerosolWatch</a:t>
              </a:r>
              <a:r>
                <a:rPr lang="en-US" sz="1200" b="1" i="1" kern="1200" dirty="0">
                  <a:solidFill>
                    <a:prstClr val="white"/>
                  </a:solidFill>
                  <a:latin typeface="Calibri" panose="020F0502020204030204"/>
                  <a:ea typeface="+mn-ea"/>
                  <a:cs typeface="+mn-cs"/>
                  <a:hlinkClick r:id="rId6"/>
                </a:rPr>
                <a:t> website</a:t>
              </a:r>
              <a:endParaRPr lang="en-US" sz="1200" b="1" i="1" kern="1200" dirty="0">
                <a:solidFill>
                  <a:prstClr val="white"/>
                </a:solidFill>
                <a:latin typeface="Calibri" panose="020F0502020204030204"/>
                <a:ea typeface="+mn-ea"/>
                <a:cs typeface="+mn-cs"/>
              </a:endParaRPr>
            </a:p>
          </p:txBody>
        </p:sp>
      </p:grpSp>
      <p:pic>
        <p:nvPicPr>
          <p:cNvPr id="7" name="Picture 6">
            <a:extLst>
              <a:ext uri="{FF2B5EF4-FFF2-40B4-BE49-F238E27FC236}">
                <a16:creationId xmlns:a16="http://schemas.microsoft.com/office/drawing/2014/main" id="{C39F9118-546D-4F54-BEBD-984D2D339A5B}"/>
              </a:ext>
            </a:extLst>
          </p:cNvPr>
          <p:cNvPicPr>
            <a:picLocks noChangeAspect="1"/>
          </p:cNvPicPr>
          <p:nvPr/>
        </p:nvPicPr>
        <p:blipFill>
          <a:blip r:embed="rId8"/>
          <a:stretch>
            <a:fillRect/>
          </a:stretch>
        </p:blipFill>
        <p:spPr>
          <a:xfrm>
            <a:off x="6129455" y="1101013"/>
            <a:ext cx="5811202" cy="4509057"/>
          </a:xfrm>
          <a:prstGeom prst="rect">
            <a:avLst/>
          </a:prstGeom>
        </p:spPr>
      </p:pic>
      <p:pic>
        <p:nvPicPr>
          <p:cNvPr id="29" name="Picture 28">
            <a:extLst>
              <a:ext uri="{FF2B5EF4-FFF2-40B4-BE49-F238E27FC236}">
                <a16:creationId xmlns:a16="http://schemas.microsoft.com/office/drawing/2014/main" id="{5B89B6C6-3196-4FB9-BEF1-69FB1575085D}"/>
              </a:ext>
            </a:extLst>
          </p:cNvPr>
          <p:cNvPicPr>
            <a:picLocks noChangeAspect="1"/>
          </p:cNvPicPr>
          <p:nvPr/>
        </p:nvPicPr>
        <p:blipFill>
          <a:blip r:embed="rId9"/>
          <a:stretch>
            <a:fillRect/>
          </a:stretch>
        </p:blipFill>
        <p:spPr>
          <a:xfrm>
            <a:off x="6376385" y="973634"/>
            <a:ext cx="5358485" cy="5121137"/>
          </a:xfrm>
          <a:prstGeom prst="rect">
            <a:avLst/>
          </a:prstGeom>
        </p:spPr>
      </p:pic>
      <p:pic>
        <p:nvPicPr>
          <p:cNvPr id="31" name="Picture 30">
            <a:extLst>
              <a:ext uri="{FF2B5EF4-FFF2-40B4-BE49-F238E27FC236}">
                <a16:creationId xmlns:a16="http://schemas.microsoft.com/office/drawing/2014/main" id="{5FB4A311-7C50-4F8B-B797-EB1116EB61D3}"/>
              </a:ext>
            </a:extLst>
          </p:cNvPr>
          <p:cNvPicPr>
            <a:picLocks noChangeAspect="1"/>
          </p:cNvPicPr>
          <p:nvPr/>
        </p:nvPicPr>
        <p:blipFill>
          <a:blip r:embed="rId10"/>
          <a:stretch>
            <a:fillRect/>
          </a:stretch>
        </p:blipFill>
        <p:spPr>
          <a:xfrm>
            <a:off x="6376385" y="975446"/>
            <a:ext cx="5358485" cy="4908920"/>
          </a:xfrm>
          <a:prstGeom prst="rect">
            <a:avLst/>
          </a:prstGeom>
        </p:spPr>
      </p:pic>
      <p:pic>
        <p:nvPicPr>
          <p:cNvPr id="37" name="Picture 36">
            <a:extLst>
              <a:ext uri="{FF2B5EF4-FFF2-40B4-BE49-F238E27FC236}">
                <a16:creationId xmlns:a16="http://schemas.microsoft.com/office/drawing/2014/main" id="{A5A0C2AB-3CBE-47D6-B0EB-97C87413D79F}"/>
              </a:ext>
            </a:extLst>
          </p:cNvPr>
          <p:cNvPicPr>
            <a:picLocks noChangeAspect="1"/>
          </p:cNvPicPr>
          <p:nvPr/>
        </p:nvPicPr>
        <p:blipFill>
          <a:blip r:embed="rId11"/>
          <a:stretch>
            <a:fillRect/>
          </a:stretch>
        </p:blipFill>
        <p:spPr>
          <a:xfrm>
            <a:off x="6222020" y="1089022"/>
            <a:ext cx="5679385" cy="4593795"/>
          </a:xfrm>
          <a:prstGeom prst="rect">
            <a:avLst/>
          </a:prstGeom>
        </p:spPr>
      </p:pic>
    </p:spTree>
    <p:extLst>
      <p:ext uri="{BB962C8B-B14F-4D97-AF65-F5344CB8AC3E}">
        <p14:creationId xmlns:p14="http://schemas.microsoft.com/office/powerpoint/2010/main" val="17202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bg/>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23406"/>
            <a:ext cx="8457756" cy="952499"/>
          </a:xfrm>
        </p:spPr>
        <p:txBody>
          <a:bodyPr/>
          <a:lstStyle/>
          <a:p>
            <a:r>
              <a:rPr lang="en-US" sz="3200" b="1" dirty="0" err="1"/>
              <a:t>Popocatépetl</a:t>
            </a:r>
            <a:r>
              <a:rPr lang="en-US" sz="3200" b="1" dirty="0"/>
              <a:t> Volcanic Ash (Detected as Dust)</a:t>
            </a:r>
            <a:br>
              <a:rPr lang="en-US" sz="3200" b="1" dirty="0"/>
            </a:br>
            <a:r>
              <a:rPr lang="en-US" sz="2800" b="1" dirty="0"/>
              <a:t>Oct 25, 2024   18:01-19:01 UTC   CONUS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15</a:t>
            </a:fld>
            <a:endParaRPr lang="en-US"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619872D-624A-46D2-9BF3-106CBBF81795}"/>
              </a:ext>
            </a:extLst>
          </p:cNvPr>
          <p:cNvPicPr>
            <a:picLocks noChangeAspect="1"/>
          </p:cNvPicPr>
          <p:nvPr/>
        </p:nvPicPr>
        <p:blipFill>
          <a:blip r:embed="rId5"/>
          <a:stretch>
            <a:fillRect/>
          </a:stretch>
        </p:blipFill>
        <p:spPr>
          <a:xfrm>
            <a:off x="2040176" y="1060468"/>
            <a:ext cx="6197751" cy="5768976"/>
          </a:xfrm>
          <a:prstGeom prst="rect">
            <a:avLst/>
          </a:prstGeom>
        </p:spPr>
      </p:pic>
      <p:sp>
        <p:nvSpPr>
          <p:cNvPr id="28" name="Text Placeholder 6">
            <a:extLst>
              <a:ext uri="{FF2B5EF4-FFF2-40B4-BE49-F238E27FC236}">
                <a16:creationId xmlns:a16="http://schemas.microsoft.com/office/drawing/2014/main" id="{1E4042D7-3AB5-479D-BE5D-1DB27262D109}"/>
              </a:ext>
            </a:extLst>
          </p:cNvPr>
          <p:cNvSpPr>
            <a:spLocks noGrp="1"/>
          </p:cNvSpPr>
          <p:nvPr>
            <p:ph type="body" idx="1"/>
          </p:nvPr>
        </p:nvSpPr>
        <p:spPr>
          <a:xfrm>
            <a:off x="8417891" y="1498067"/>
            <a:ext cx="3507312" cy="3996571"/>
          </a:xfrm>
          <a:solidFill>
            <a:srgbClr val="FFC000"/>
          </a:solidFill>
          <a:ln>
            <a:noFill/>
          </a:ln>
        </p:spPr>
        <p:txBody>
          <a:bodyPr/>
          <a:lstStyle/>
          <a:p>
            <a:pPr marL="0" indent="0">
              <a:lnSpc>
                <a:spcPct val="90000"/>
              </a:lnSpc>
              <a:spcBef>
                <a:spcPts val="1000"/>
              </a:spcBef>
              <a:buClrTx/>
              <a:buNone/>
            </a:pPr>
            <a:r>
              <a:rPr lang="en-US" sz="2000" dirty="0" err="1">
                <a:solidFill>
                  <a:schemeClr val="tx1"/>
                </a:solidFill>
              </a:rPr>
              <a:t>Popocatépetl</a:t>
            </a:r>
            <a:r>
              <a:rPr lang="en-US" sz="2000" dirty="0">
                <a:solidFill>
                  <a:schemeClr val="tx1"/>
                </a:solidFill>
              </a:rPr>
              <a:t> volcano near Mexico City, Mexico erupted for several days in late Oct 2024</a:t>
            </a:r>
          </a:p>
          <a:p>
            <a:pPr marL="0" indent="0">
              <a:lnSpc>
                <a:spcPct val="90000"/>
              </a:lnSpc>
              <a:spcBef>
                <a:spcPts val="1000"/>
              </a:spcBef>
              <a:buClrTx/>
              <a:buNone/>
            </a:pPr>
            <a:endParaRPr lang="en-US" sz="1200" dirty="0">
              <a:solidFill>
                <a:schemeClr val="tx1"/>
              </a:solidFill>
            </a:endParaRPr>
          </a:p>
          <a:p>
            <a:pPr marL="0" indent="0">
              <a:lnSpc>
                <a:spcPct val="90000"/>
              </a:lnSpc>
              <a:spcBef>
                <a:spcPts val="1000"/>
              </a:spcBef>
              <a:buClrTx/>
              <a:buNone/>
            </a:pPr>
            <a:r>
              <a:rPr lang="en-US" sz="2000" dirty="0">
                <a:solidFill>
                  <a:schemeClr val="tx1"/>
                </a:solidFill>
              </a:rPr>
              <a:t>The volcano emitted an ash plume, shown as orange/yellow in the Volcanic Ash RGB composite, which was detected as dust by ABI &amp; VIIRS ADP</a:t>
            </a:r>
          </a:p>
          <a:p>
            <a:pPr marL="0" indent="0">
              <a:lnSpc>
                <a:spcPct val="90000"/>
              </a:lnSpc>
              <a:spcBef>
                <a:spcPts val="1000"/>
              </a:spcBef>
              <a:buClrTx/>
              <a:buNone/>
            </a:pPr>
            <a:endParaRPr lang="en-US" sz="1200" dirty="0">
              <a:solidFill>
                <a:schemeClr val="tx1"/>
              </a:solidFill>
            </a:endParaRPr>
          </a:p>
          <a:p>
            <a:pPr marL="0" indent="0">
              <a:lnSpc>
                <a:spcPct val="90000"/>
              </a:lnSpc>
              <a:spcBef>
                <a:spcPts val="1000"/>
              </a:spcBef>
              <a:buClrTx/>
              <a:buNone/>
            </a:pPr>
            <a:r>
              <a:rPr lang="en-US" sz="2000" dirty="0">
                <a:solidFill>
                  <a:schemeClr val="tx1"/>
                </a:solidFill>
              </a:rPr>
              <a:t>Sulfate aerosol, derived from volcanic SO</a:t>
            </a:r>
            <a:r>
              <a:rPr lang="en-US" sz="2000" baseline="-25000" dirty="0">
                <a:solidFill>
                  <a:schemeClr val="tx1"/>
                </a:solidFill>
              </a:rPr>
              <a:t>2</a:t>
            </a:r>
            <a:r>
              <a:rPr lang="en-US" sz="2000" dirty="0">
                <a:solidFill>
                  <a:schemeClr val="tx1"/>
                </a:solidFill>
              </a:rPr>
              <a:t>, was detected as smoke by VIIRS ADP</a:t>
            </a:r>
          </a:p>
        </p:txBody>
      </p:sp>
      <p:pic>
        <p:nvPicPr>
          <p:cNvPr id="7" name="Picture 6">
            <a:extLst>
              <a:ext uri="{FF2B5EF4-FFF2-40B4-BE49-F238E27FC236}">
                <a16:creationId xmlns:a16="http://schemas.microsoft.com/office/drawing/2014/main" id="{FBA858DA-4D35-45FD-8B13-6B2B57A56D5E}"/>
              </a:ext>
            </a:extLst>
          </p:cNvPr>
          <p:cNvPicPr>
            <a:picLocks noChangeAspect="1"/>
          </p:cNvPicPr>
          <p:nvPr/>
        </p:nvPicPr>
        <p:blipFill>
          <a:blip r:embed="rId6"/>
          <a:stretch>
            <a:fillRect/>
          </a:stretch>
        </p:blipFill>
        <p:spPr>
          <a:xfrm>
            <a:off x="1153486" y="1027002"/>
            <a:ext cx="4467524" cy="4602551"/>
          </a:xfrm>
          <a:prstGeom prst="rect">
            <a:avLst/>
          </a:prstGeom>
        </p:spPr>
      </p:pic>
      <p:pic>
        <p:nvPicPr>
          <p:cNvPr id="12" name="Picture 11">
            <a:extLst>
              <a:ext uri="{FF2B5EF4-FFF2-40B4-BE49-F238E27FC236}">
                <a16:creationId xmlns:a16="http://schemas.microsoft.com/office/drawing/2014/main" id="{89BF7455-FA29-4A0B-9F40-AB8B59D962B3}"/>
              </a:ext>
            </a:extLst>
          </p:cNvPr>
          <p:cNvPicPr>
            <a:picLocks noChangeAspect="1"/>
          </p:cNvPicPr>
          <p:nvPr/>
        </p:nvPicPr>
        <p:blipFill>
          <a:blip r:embed="rId5"/>
          <a:stretch>
            <a:fillRect/>
          </a:stretch>
        </p:blipFill>
        <p:spPr>
          <a:xfrm>
            <a:off x="6300042" y="1060468"/>
            <a:ext cx="4459094" cy="4150603"/>
          </a:xfrm>
          <a:prstGeom prst="rect">
            <a:avLst/>
          </a:prstGeom>
        </p:spPr>
      </p:pic>
      <p:sp>
        <p:nvSpPr>
          <p:cNvPr id="15" name="Text Placeholder 6">
            <a:extLst>
              <a:ext uri="{FF2B5EF4-FFF2-40B4-BE49-F238E27FC236}">
                <a16:creationId xmlns:a16="http://schemas.microsoft.com/office/drawing/2014/main" id="{6CD569E4-122B-4EA1-A12D-8B6EA51ACF26}"/>
              </a:ext>
            </a:extLst>
          </p:cNvPr>
          <p:cNvSpPr txBox="1">
            <a:spLocks/>
          </p:cNvSpPr>
          <p:nvPr/>
        </p:nvSpPr>
        <p:spPr bwMode="auto">
          <a:xfrm>
            <a:off x="787583" y="5696485"/>
            <a:ext cx="8271576"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dirty="0">
                <a:solidFill>
                  <a:schemeClr val="tx1"/>
                </a:solidFill>
              </a:rPr>
              <a:t>GOES-19 ABI ADP has:</a:t>
            </a:r>
          </a:p>
          <a:p>
            <a:pPr marL="628650" lvl="1" indent="-228600">
              <a:lnSpc>
                <a:spcPct val="90000"/>
              </a:lnSpc>
              <a:spcBef>
                <a:spcPts val="1000"/>
              </a:spcBef>
              <a:buClrTx/>
            </a:pPr>
            <a:r>
              <a:rPr lang="en-US" sz="1800" dirty="0">
                <a:solidFill>
                  <a:schemeClr val="tx1"/>
                </a:solidFill>
              </a:rPr>
              <a:t>Coverage &amp; confidence (of volcanic ash) comparable to GOES-16</a:t>
            </a:r>
          </a:p>
          <a:p>
            <a:pPr marL="628650" lvl="1" indent="-228600">
              <a:lnSpc>
                <a:spcPct val="90000"/>
              </a:lnSpc>
              <a:spcBef>
                <a:spcPts val="1000"/>
              </a:spcBef>
              <a:buClrTx/>
            </a:pPr>
            <a:r>
              <a:rPr lang="en-US" sz="1800" dirty="0">
                <a:solidFill>
                  <a:schemeClr val="tx1"/>
                </a:solidFill>
              </a:rPr>
              <a:t>Coverage (of volcanic ash) comparable to SNPP VIIRS ADP &amp; S5P TROPOMI UV AI</a:t>
            </a:r>
          </a:p>
        </p:txBody>
      </p:sp>
      <p:pic>
        <p:nvPicPr>
          <p:cNvPr id="14" name="Picture 13">
            <a:extLst>
              <a:ext uri="{FF2B5EF4-FFF2-40B4-BE49-F238E27FC236}">
                <a16:creationId xmlns:a16="http://schemas.microsoft.com/office/drawing/2014/main" id="{D4F2EFEE-30B4-4FFA-AF49-9180FAAF3F3B}"/>
              </a:ext>
            </a:extLst>
          </p:cNvPr>
          <p:cNvPicPr>
            <a:picLocks noChangeAspect="1"/>
          </p:cNvPicPr>
          <p:nvPr/>
        </p:nvPicPr>
        <p:blipFill>
          <a:blip r:embed="rId7"/>
          <a:stretch>
            <a:fillRect/>
          </a:stretch>
        </p:blipFill>
        <p:spPr>
          <a:xfrm>
            <a:off x="6300042" y="1038560"/>
            <a:ext cx="4414712" cy="4624060"/>
          </a:xfrm>
          <a:prstGeom prst="rect">
            <a:avLst/>
          </a:prstGeom>
        </p:spPr>
      </p:pic>
      <p:pic>
        <p:nvPicPr>
          <p:cNvPr id="13" name="Picture 12">
            <a:extLst>
              <a:ext uri="{FF2B5EF4-FFF2-40B4-BE49-F238E27FC236}">
                <a16:creationId xmlns:a16="http://schemas.microsoft.com/office/drawing/2014/main" id="{6900CBD1-6908-4B97-99DB-17B3EE1B111F}"/>
              </a:ext>
            </a:extLst>
          </p:cNvPr>
          <p:cNvPicPr>
            <a:picLocks noChangeAspect="1"/>
          </p:cNvPicPr>
          <p:nvPr/>
        </p:nvPicPr>
        <p:blipFill>
          <a:blip r:embed="rId8"/>
          <a:stretch>
            <a:fillRect/>
          </a:stretch>
        </p:blipFill>
        <p:spPr>
          <a:xfrm>
            <a:off x="6420915" y="923488"/>
            <a:ext cx="4213621" cy="5173159"/>
          </a:xfrm>
          <a:prstGeom prst="rect">
            <a:avLst/>
          </a:prstGeom>
        </p:spPr>
      </p:pic>
      <p:grpSp>
        <p:nvGrpSpPr>
          <p:cNvPr id="34" name="Group 33">
            <a:extLst>
              <a:ext uri="{FF2B5EF4-FFF2-40B4-BE49-F238E27FC236}">
                <a16:creationId xmlns:a16="http://schemas.microsoft.com/office/drawing/2014/main" id="{22C30A26-00FD-4E63-A8AB-950C12F8B450}"/>
              </a:ext>
            </a:extLst>
          </p:cNvPr>
          <p:cNvGrpSpPr/>
          <p:nvPr/>
        </p:nvGrpSpPr>
        <p:grpSpPr>
          <a:xfrm>
            <a:off x="6498351" y="907161"/>
            <a:ext cx="4069394" cy="4960959"/>
            <a:chOff x="3533402" y="803634"/>
            <a:chExt cx="4069394" cy="4960959"/>
          </a:xfrm>
        </p:grpSpPr>
        <p:pic>
          <p:nvPicPr>
            <p:cNvPr id="35" name="Picture 34">
              <a:extLst>
                <a:ext uri="{FF2B5EF4-FFF2-40B4-BE49-F238E27FC236}">
                  <a16:creationId xmlns:a16="http://schemas.microsoft.com/office/drawing/2014/main" id="{A80E9030-3270-449E-A9E6-B2F5496C88CA}"/>
                </a:ext>
              </a:extLst>
            </p:cNvPr>
            <p:cNvPicPr>
              <a:picLocks noChangeAspect="1"/>
            </p:cNvPicPr>
            <p:nvPr/>
          </p:nvPicPr>
          <p:blipFill>
            <a:blip r:embed="rId9"/>
            <a:stretch>
              <a:fillRect/>
            </a:stretch>
          </p:blipFill>
          <p:spPr>
            <a:xfrm>
              <a:off x="3533402" y="1111411"/>
              <a:ext cx="4069394" cy="4345405"/>
            </a:xfrm>
            <a:prstGeom prst="rect">
              <a:avLst/>
            </a:prstGeom>
          </p:spPr>
        </p:pic>
        <p:sp>
          <p:nvSpPr>
            <p:cNvPr id="36" name="TextBox 35">
              <a:extLst>
                <a:ext uri="{FF2B5EF4-FFF2-40B4-BE49-F238E27FC236}">
                  <a16:creationId xmlns:a16="http://schemas.microsoft.com/office/drawing/2014/main" id="{6D020DC9-1292-4A2C-B9B9-D44A7CC89C49}"/>
                </a:ext>
              </a:extLst>
            </p:cNvPr>
            <p:cNvSpPr txBox="1"/>
            <p:nvPr/>
          </p:nvSpPr>
          <p:spPr>
            <a:xfrm>
              <a:off x="3533402" y="803634"/>
              <a:ext cx="4069394" cy="307777"/>
            </a:xfrm>
            <a:prstGeom prst="rect">
              <a:avLst/>
            </a:prstGeom>
            <a:solidFill>
              <a:schemeClr val="bg1"/>
            </a:solidFill>
            <a:ln>
              <a:solidFill>
                <a:schemeClr val="bg1"/>
              </a:solidFill>
            </a:ln>
          </p:spPr>
          <p:txBody>
            <a:bodyPr wrap="square" rtlCol="0">
              <a:spAutoFit/>
            </a:bodyPr>
            <a:lstStyle/>
            <a:p>
              <a:pPr algn="ctr"/>
              <a:r>
                <a:rPr lang="en-US" b="1" dirty="0">
                  <a:latin typeface="+mn-lt"/>
                </a:rPr>
                <a:t>SNPP VIIRS True Color RGB Composite  25 Oct 2024</a:t>
              </a:r>
            </a:p>
          </p:txBody>
        </p:sp>
        <p:sp>
          <p:nvSpPr>
            <p:cNvPr id="37" name="TextBox 36">
              <a:extLst>
                <a:ext uri="{FF2B5EF4-FFF2-40B4-BE49-F238E27FC236}">
                  <a16:creationId xmlns:a16="http://schemas.microsoft.com/office/drawing/2014/main" id="{5162FC23-E676-4E5F-86C2-47537A4E12F4}"/>
                </a:ext>
              </a:extLst>
            </p:cNvPr>
            <p:cNvSpPr txBox="1"/>
            <p:nvPr/>
          </p:nvSpPr>
          <p:spPr>
            <a:xfrm>
              <a:off x="3533402" y="5456816"/>
              <a:ext cx="4069394" cy="307777"/>
            </a:xfrm>
            <a:prstGeom prst="rect">
              <a:avLst/>
            </a:prstGeom>
            <a:solidFill>
              <a:schemeClr val="bg1"/>
            </a:solidFill>
            <a:ln>
              <a:solidFill>
                <a:schemeClr val="bg1"/>
              </a:solidFill>
            </a:ln>
          </p:spPr>
          <p:txBody>
            <a:bodyPr wrap="square" rtlCol="0">
              <a:spAutoFit/>
            </a:bodyPr>
            <a:lstStyle/>
            <a:p>
              <a:pPr algn="ctr"/>
              <a:r>
                <a:rPr lang="en-US" b="1" i="1" dirty="0">
                  <a:latin typeface="+mn-lt"/>
                </a:rPr>
                <a:t>Image from </a:t>
              </a:r>
              <a:r>
                <a:rPr lang="en-US" b="1" i="1" dirty="0" err="1">
                  <a:latin typeface="+mn-lt"/>
                  <a:hlinkClick r:id="rId10"/>
                </a:rPr>
                <a:t>JSTARMapper</a:t>
              </a:r>
              <a:r>
                <a:rPr lang="en-US" b="1" i="1" dirty="0">
                  <a:latin typeface="+mn-lt"/>
                  <a:hlinkClick r:id="rId10"/>
                </a:rPr>
                <a:t> website</a:t>
              </a:r>
              <a:endParaRPr lang="en-US" b="1" i="1" dirty="0">
                <a:latin typeface="+mn-lt"/>
              </a:endParaRPr>
            </a:p>
          </p:txBody>
        </p:sp>
        <p:sp>
          <p:nvSpPr>
            <p:cNvPr id="38" name="Isosceles Triangle 37">
              <a:extLst>
                <a:ext uri="{FF2B5EF4-FFF2-40B4-BE49-F238E27FC236}">
                  <a16:creationId xmlns:a16="http://schemas.microsoft.com/office/drawing/2014/main" id="{E4FC5779-F19A-4D00-A61E-64E93EAB2597}"/>
                </a:ext>
              </a:extLst>
            </p:cNvPr>
            <p:cNvSpPr/>
            <p:nvPr/>
          </p:nvSpPr>
          <p:spPr>
            <a:xfrm>
              <a:off x="4911365" y="3024875"/>
              <a:ext cx="131975" cy="160256"/>
            </a:xfrm>
            <a:prstGeom prst="triangle">
              <a:avLst/>
            </a:prstGeom>
            <a:solidFill>
              <a:schemeClr val="bg1"/>
            </a:solidFill>
            <a:ln w="28575">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5A76027-6B00-4199-A16B-438914ABDD46}"/>
                </a:ext>
              </a:extLst>
            </p:cNvPr>
            <p:cNvSpPr txBox="1"/>
            <p:nvPr/>
          </p:nvSpPr>
          <p:spPr>
            <a:xfrm>
              <a:off x="3657760" y="2734823"/>
              <a:ext cx="1319592" cy="338554"/>
            </a:xfrm>
            <a:prstGeom prst="rect">
              <a:avLst/>
            </a:prstGeom>
            <a:noFill/>
          </p:spPr>
          <p:txBody>
            <a:bodyPr wrap="none" rtlCol="0">
              <a:spAutoFit/>
            </a:bodyPr>
            <a:lstStyle/>
            <a:p>
              <a:r>
                <a:rPr lang="en-US" sz="1600" b="1" dirty="0" err="1">
                  <a:solidFill>
                    <a:srgbClr val="FF9900"/>
                  </a:solidFill>
                  <a:latin typeface="+mn-lt"/>
                </a:rPr>
                <a:t>Popocatépetl</a:t>
              </a:r>
              <a:endParaRPr lang="en-US" sz="1600" b="1" dirty="0">
                <a:solidFill>
                  <a:srgbClr val="FF9900"/>
                </a:solidFill>
                <a:latin typeface="+mn-lt"/>
              </a:endParaRPr>
            </a:p>
          </p:txBody>
        </p:sp>
        <p:cxnSp>
          <p:nvCxnSpPr>
            <p:cNvPr id="40" name="Straight Arrow Connector 39">
              <a:extLst>
                <a:ext uri="{FF2B5EF4-FFF2-40B4-BE49-F238E27FC236}">
                  <a16:creationId xmlns:a16="http://schemas.microsoft.com/office/drawing/2014/main" id="{74D92955-C878-48B1-B5BA-4079EBEED665}"/>
                </a:ext>
              </a:extLst>
            </p:cNvPr>
            <p:cNvCxnSpPr>
              <a:cxnSpLocks/>
            </p:cNvCxnSpPr>
            <p:nvPr/>
          </p:nvCxnSpPr>
          <p:spPr>
            <a:xfrm flipH="1" flipV="1">
              <a:off x="4472861" y="3494849"/>
              <a:ext cx="144861" cy="406593"/>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614F46E0-439D-409F-96EA-A74FFA5FAF94}"/>
                </a:ext>
              </a:extLst>
            </p:cNvPr>
            <p:cNvSpPr txBox="1"/>
            <p:nvPr/>
          </p:nvSpPr>
          <p:spPr>
            <a:xfrm>
              <a:off x="4072459" y="3901442"/>
              <a:ext cx="1335622" cy="307777"/>
            </a:xfrm>
            <a:prstGeom prst="rect">
              <a:avLst/>
            </a:prstGeom>
            <a:solidFill>
              <a:schemeClr val="bg1"/>
            </a:solidFill>
          </p:spPr>
          <p:txBody>
            <a:bodyPr wrap="none" rtlCol="0">
              <a:spAutoFit/>
            </a:bodyPr>
            <a:lstStyle/>
            <a:p>
              <a:r>
                <a:rPr lang="en-US" dirty="0">
                  <a:latin typeface="+mn-lt"/>
                </a:rPr>
                <a:t>volcanic sulfate</a:t>
              </a:r>
            </a:p>
          </p:txBody>
        </p:sp>
        <p:cxnSp>
          <p:nvCxnSpPr>
            <p:cNvPr id="42" name="Straight Arrow Connector 41">
              <a:extLst>
                <a:ext uri="{FF2B5EF4-FFF2-40B4-BE49-F238E27FC236}">
                  <a16:creationId xmlns:a16="http://schemas.microsoft.com/office/drawing/2014/main" id="{B0089F5A-4861-4375-85C2-BEFA6BD004B7}"/>
                </a:ext>
              </a:extLst>
            </p:cNvPr>
            <p:cNvCxnSpPr>
              <a:cxnSpLocks/>
            </p:cNvCxnSpPr>
            <p:nvPr/>
          </p:nvCxnSpPr>
          <p:spPr>
            <a:xfrm>
              <a:off x="4911365" y="2253721"/>
              <a:ext cx="374168" cy="505411"/>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914EC0F9-8990-4EA8-ADE5-FB8552AB93EC}"/>
                </a:ext>
              </a:extLst>
            </p:cNvPr>
            <p:cNvSpPr txBox="1"/>
            <p:nvPr/>
          </p:nvSpPr>
          <p:spPr>
            <a:xfrm>
              <a:off x="3949911" y="1945944"/>
              <a:ext cx="1067921" cy="307777"/>
            </a:xfrm>
            <a:prstGeom prst="rect">
              <a:avLst/>
            </a:prstGeom>
            <a:solidFill>
              <a:schemeClr val="bg1"/>
            </a:solidFill>
          </p:spPr>
          <p:txBody>
            <a:bodyPr wrap="none" rtlCol="0">
              <a:spAutoFit/>
            </a:bodyPr>
            <a:lstStyle/>
            <a:p>
              <a:r>
                <a:rPr lang="en-US" dirty="0">
                  <a:latin typeface="+mn-lt"/>
                </a:rPr>
                <a:t>volcanic ash</a:t>
              </a:r>
            </a:p>
          </p:txBody>
        </p:sp>
      </p:grpSp>
      <p:pic>
        <p:nvPicPr>
          <p:cNvPr id="19" name="Picture 18">
            <a:extLst>
              <a:ext uri="{FF2B5EF4-FFF2-40B4-BE49-F238E27FC236}">
                <a16:creationId xmlns:a16="http://schemas.microsoft.com/office/drawing/2014/main" id="{05EBBF33-F31D-4F2E-AC48-9DF9B6BB2385}"/>
              </a:ext>
            </a:extLst>
          </p:cNvPr>
          <p:cNvPicPr>
            <a:picLocks noChangeAspect="1"/>
          </p:cNvPicPr>
          <p:nvPr/>
        </p:nvPicPr>
        <p:blipFill>
          <a:blip r:embed="rId11"/>
          <a:stretch>
            <a:fillRect/>
          </a:stretch>
        </p:blipFill>
        <p:spPr>
          <a:xfrm>
            <a:off x="6402750" y="903653"/>
            <a:ext cx="4209296" cy="5185397"/>
          </a:xfrm>
          <a:prstGeom prst="rect">
            <a:avLst/>
          </a:prstGeom>
        </p:spPr>
      </p:pic>
      <p:pic>
        <p:nvPicPr>
          <p:cNvPr id="21" name="Picture 20">
            <a:extLst>
              <a:ext uri="{FF2B5EF4-FFF2-40B4-BE49-F238E27FC236}">
                <a16:creationId xmlns:a16="http://schemas.microsoft.com/office/drawing/2014/main" id="{E148C7AB-BA52-4A38-9468-2FFB67BC164A}"/>
              </a:ext>
            </a:extLst>
          </p:cNvPr>
          <p:cNvPicPr>
            <a:picLocks noChangeAspect="1"/>
          </p:cNvPicPr>
          <p:nvPr/>
        </p:nvPicPr>
        <p:blipFill>
          <a:blip r:embed="rId12"/>
          <a:stretch>
            <a:fillRect/>
          </a:stretch>
        </p:blipFill>
        <p:spPr>
          <a:xfrm>
            <a:off x="6423550" y="883453"/>
            <a:ext cx="4232087" cy="5008373"/>
          </a:xfrm>
          <a:prstGeom prst="rect">
            <a:avLst/>
          </a:prstGeom>
        </p:spPr>
      </p:pic>
    </p:spTree>
    <p:extLst>
      <p:ext uri="{BB962C8B-B14F-4D97-AF65-F5344CB8AC3E}">
        <p14:creationId xmlns:p14="http://schemas.microsoft.com/office/powerpoint/2010/main" val="20292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txEl>
                                              <p:pRg st="4" end="4"/>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bg/>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20F4-9716-4C7A-A76C-E3F2078E4967}"/>
              </a:ext>
            </a:extLst>
          </p:cNvPr>
          <p:cNvSpPr>
            <a:spLocks noGrp="1"/>
          </p:cNvSpPr>
          <p:nvPr>
            <p:ph type="title"/>
          </p:nvPr>
        </p:nvSpPr>
        <p:spPr>
          <a:xfrm>
            <a:off x="763158" y="1653679"/>
            <a:ext cx="10363200" cy="1551963"/>
          </a:xfrm>
        </p:spPr>
        <p:txBody>
          <a:bodyPr/>
          <a:lstStyle/>
          <a:p>
            <a:pPr algn="ctr"/>
            <a:r>
              <a:rPr lang="en-US" dirty="0"/>
              <a:t>Comparison of GOES-19 ABI ADP to </a:t>
            </a:r>
            <a:br>
              <a:rPr lang="en-US" dirty="0"/>
            </a:br>
            <a:r>
              <a:rPr lang="en-US" dirty="0" err="1"/>
              <a:t>GeoColor</a:t>
            </a:r>
            <a:r>
              <a:rPr lang="en-US" dirty="0"/>
              <a:t> Imagery for Null Test</a:t>
            </a: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B2CCA937-5CF3-414B-8AB7-265A84BB84ED}"/>
              </a:ext>
            </a:extLst>
          </p:cNvPr>
          <p:cNvGraphicFramePr>
            <a:graphicFrameLocks noGrp="1"/>
          </p:cNvGraphicFramePr>
          <p:nvPr>
            <p:extLst>
              <p:ext uri="{D42A27DB-BD31-4B8C-83A1-F6EECF244321}">
                <p14:modId xmlns:p14="http://schemas.microsoft.com/office/powerpoint/2010/main" val="3078394765"/>
              </p:ext>
            </p:extLst>
          </p:nvPr>
        </p:nvGraphicFramePr>
        <p:xfrm>
          <a:off x="538294" y="3429000"/>
          <a:ext cx="11115412" cy="1310640"/>
        </p:xfrm>
        <a:graphic>
          <a:graphicData uri="http://schemas.openxmlformats.org/drawingml/2006/table">
            <a:tbl>
              <a:tblPr firstRow="1" bandRow="1">
                <a:tableStyleId>{D7AC3CCA-C797-4891-BE02-D94E43425B78}</a:tableStyleId>
              </a:tblPr>
              <a:tblGrid>
                <a:gridCol w="2074876">
                  <a:extLst>
                    <a:ext uri="{9D8B030D-6E8A-4147-A177-3AD203B41FA5}">
                      <a16:colId xmlns:a16="http://schemas.microsoft.com/office/drawing/2014/main" val="2793201902"/>
                    </a:ext>
                  </a:extLst>
                </a:gridCol>
                <a:gridCol w="4434980">
                  <a:extLst>
                    <a:ext uri="{9D8B030D-6E8A-4147-A177-3AD203B41FA5}">
                      <a16:colId xmlns:a16="http://schemas.microsoft.com/office/drawing/2014/main" val="42567878"/>
                    </a:ext>
                  </a:extLst>
                </a:gridCol>
                <a:gridCol w="4605556">
                  <a:extLst>
                    <a:ext uri="{9D8B030D-6E8A-4147-A177-3AD203B41FA5}">
                      <a16:colId xmlns:a16="http://schemas.microsoft.com/office/drawing/2014/main" val="1963250227"/>
                    </a:ext>
                  </a:extLst>
                </a:gridCol>
              </a:tblGrid>
              <a:tr h="370840">
                <a:tc>
                  <a:txBody>
                    <a:bodyPr/>
                    <a:lstStyle/>
                    <a:p>
                      <a:pPr algn="ctr"/>
                      <a:r>
                        <a:rPr lang="en-US" sz="2000" dirty="0"/>
                        <a:t>Test ID</a:t>
                      </a:r>
                    </a:p>
                  </a:txBody>
                  <a:tcPr>
                    <a:solidFill>
                      <a:schemeClr val="accent1">
                        <a:lumMod val="20000"/>
                        <a:lumOff val="80000"/>
                      </a:schemeClr>
                    </a:solidFill>
                  </a:tcPr>
                </a:tc>
                <a:tc>
                  <a:txBody>
                    <a:bodyPr/>
                    <a:lstStyle/>
                    <a:p>
                      <a:pPr algn="ctr"/>
                      <a:r>
                        <a:rPr lang="en-US" sz="2000" dirty="0"/>
                        <a:t>Description</a:t>
                      </a:r>
                    </a:p>
                  </a:txBody>
                  <a:tcPr>
                    <a:solidFill>
                      <a:schemeClr val="accent1">
                        <a:lumMod val="20000"/>
                        <a:lumOff val="80000"/>
                      </a:schemeClr>
                    </a:solidFill>
                  </a:tcPr>
                </a:tc>
                <a:tc>
                  <a:txBody>
                    <a:bodyPr/>
                    <a:lstStyle/>
                    <a:p>
                      <a:pPr algn="ctr"/>
                      <a:r>
                        <a:rPr lang="en-US" sz="2000" dirty="0"/>
                        <a:t>Evaluation Method</a:t>
                      </a:r>
                    </a:p>
                  </a:txBody>
                  <a:tcPr>
                    <a:solidFill>
                      <a:schemeClr val="accent1">
                        <a:lumMod val="20000"/>
                        <a:lumOff val="80000"/>
                      </a:schemeClr>
                    </a:solidFill>
                  </a:tcPr>
                </a:tc>
                <a:extLst>
                  <a:ext uri="{0D108BD9-81ED-4DB2-BD59-A6C34878D82A}">
                    <a16:rowId xmlns:a16="http://schemas.microsoft.com/office/drawing/2014/main" val="1788760348"/>
                  </a:ext>
                </a:extLst>
              </a:tr>
              <a:tr h="370840">
                <a:tc>
                  <a:txBody>
                    <a:bodyPr/>
                    <a:lstStyle/>
                    <a:p>
                      <a:r>
                        <a:rPr lang="en-US" sz="1800" b="1" dirty="0"/>
                        <a:t>ABI-FD_ADP04</a:t>
                      </a:r>
                    </a:p>
                    <a:p>
                      <a:r>
                        <a:rPr lang="en-US" sz="1800" dirty="0"/>
                        <a:t>ABI-CONUS_ADP05</a:t>
                      </a:r>
                    </a:p>
                    <a:p>
                      <a:r>
                        <a:rPr lang="en-US" sz="1800" dirty="0"/>
                        <a:t>ABI-MESO_ADP06</a:t>
                      </a:r>
                    </a:p>
                  </a:txBody>
                  <a:tcPr anchor="ctr">
                    <a:solidFill>
                      <a:srgbClr val="E7E7E7"/>
                    </a:solidFill>
                  </a:tcPr>
                </a:tc>
                <a:tc>
                  <a:txBody>
                    <a:bodyPr/>
                    <a:lstStyle/>
                    <a:p>
                      <a:r>
                        <a:rPr lang="en-US" sz="1800" dirty="0"/>
                        <a:t>Null test to verify that Mode 6 FULL DISK, CONUS, MESO products are not generated when no aerosol events are occurring</a:t>
                      </a:r>
                    </a:p>
                  </a:txBody>
                  <a:tcPr anchor="ctr">
                    <a:solidFill>
                      <a:srgbClr val="E7E7E7"/>
                    </a:solidFill>
                  </a:tcPr>
                </a:tc>
                <a:tc>
                  <a:txBody>
                    <a:bodyPr/>
                    <a:lstStyle/>
                    <a:p>
                      <a:pPr marL="285750" indent="-285750">
                        <a:buFont typeface="Arial" panose="020B0604020202020204" pitchFamily="34" charset="0"/>
                        <a:buChar char="•"/>
                      </a:pPr>
                      <a:r>
                        <a:rPr lang="en-US" sz="1800" dirty="0"/>
                        <a:t>Comparison to GOES-19 ABI </a:t>
                      </a:r>
                      <a:r>
                        <a:rPr lang="en-US" sz="1800" dirty="0" err="1"/>
                        <a:t>GeoColor</a:t>
                      </a:r>
                      <a:r>
                        <a:rPr lang="en-US" sz="1800" dirty="0"/>
                        <a:t> imagery</a:t>
                      </a:r>
                    </a:p>
                  </a:txBody>
                  <a:tcPr anchor="ctr">
                    <a:solidFill>
                      <a:srgbClr val="E7E7E7"/>
                    </a:solidFill>
                  </a:tcPr>
                </a:tc>
                <a:extLst>
                  <a:ext uri="{0D108BD9-81ED-4DB2-BD59-A6C34878D82A}">
                    <a16:rowId xmlns:a16="http://schemas.microsoft.com/office/drawing/2014/main" val="3978002850"/>
                  </a:ext>
                </a:extLst>
              </a:tr>
            </a:tbl>
          </a:graphicData>
        </a:graphic>
      </p:graphicFrame>
      <p:sp>
        <p:nvSpPr>
          <p:cNvPr id="12" name="Slide Number Placeholder 3">
            <a:extLst>
              <a:ext uri="{FF2B5EF4-FFF2-40B4-BE49-F238E27FC236}">
                <a16:creationId xmlns:a16="http://schemas.microsoft.com/office/drawing/2014/main" id="{2FF9CEFA-EC1A-4739-9AEC-D1CE638C9F8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16</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9397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67112"/>
            <a:ext cx="8457756" cy="890479"/>
          </a:xfrm>
        </p:spPr>
        <p:txBody>
          <a:bodyPr/>
          <a:lstStyle/>
          <a:p>
            <a:r>
              <a:rPr lang="en-US" sz="3200" b="1" dirty="0"/>
              <a:t>GOES-19 ABI ADP Null Test (“Public” Settings)</a:t>
            </a:r>
            <a:br>
              <a:rPr lang="en-US" sz="3200" b="1" dirty="0"/>
            </a:br>
            <a:r>
              <a:rPr lang="en-US" sz="2800" b="1" dirty="0"/>
              <a:t>Feb 25, 20:30-21:30 UTC</a:t>
            </a:r>
            <a:endParaRPr lang="en-US" sz="3200" b="1" dirty="0"/>
          </a:p>
        </p:txBody>
      </p:sp>
      <p:sp>
        <p:nvSpPr>
          <p:cNvPr id="11" name="Slide Number Placeholder 3">
            <a:extLst>
              <a:ext uri="{FF2B5EF4-FFF2-40B4-BE49-F238E27FC236}">
                <a16:creationId xmlns:a16="http://schemas.microsoft.com/office/drawing/2014/main" id="{DDC4FEE1-195D-42F4-8F52-DCD68156C371}"/>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17</a:t>
            </a:fld>
            <a:endParaRPr lang="en-US" dirty="0">
              <a:solidFill>
                <a:schemeClr val="lt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D14A7844-CFBA-40BF-BFB7-8361527C3D82}"/>
              </a:ext>
            </a:extLst>
          </p:cNvPr>
          <p:cNvSpPr/>
          <p:nvPr/>
        </p:nvSpPr>
        <p:spPr>
          <a:xfrm>
            <a:off x="6171511" y="1054240"/>
            <a:ext cx="5132173" cy="5255741"/>
          </a:xfrm>
          <a:prstGeom prst="rect">
            <a:avLst/>
          </a:prstGeom>
          <a:blipFill dpi="0" rotWithShape="1">
            <a:blip r:embed="rId5">
              <a:extLst>
                <a:ext uri="{28A0092B-C50C-407E-A947-70E740481C1C}">
                  <a14:useLocalDpi xmlns:a14="http://schemas.microsoft.com/office/drawing/2010/main" val="0"/>
                </a:ext>
              </a:extLst>
            </a:blip>
            <a:srcRect/>
            <a:stretch>
              <a:fillRect l="-69020" t="-10081" r="-68540" b="-10742"/>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874820-E5DA-4572-8503-987B4D354ADD}"/>
              </a:ext>
            </a:extLst>
          </p:cNvPr>
          <p:cNvSpPr txBox="1"/>
          <p:nvPr/>
        </p:nvSpPr>
        <p:spPr>
          <a:xfrm>
            <a:off x="6464378" y="6313888"/>
            <a:ext cx="4546437" cy="369332"/>
          </a:xfrm>
          <a:prstGeom prst="rect">
            <a:avLst/>
          </a:prstGeom>
          <a:solidFill>
            <a:srgbClr val="FFC000"/>
          </a:solidFill>
        </p:spPr>
        <p:txBody>
          <a:bodyPr wrap="none" rtlCol="0">
            <a:spAutoFit/>
          </a:bodyPr>
          <a:lstStyle/>
          <a:p>
            <a:r>
              <a:rPr lang="en-US" sz="1800" dirty="0">
                <a:latin typeface="+mn-lt"/>
              </a:rPr>
              <a:t>No aerosol events occurring, no ADP retrievals</a:t>
            </a:r>
          </a:p>
        </p:txBody>
      </p:sp>
      <p:pic>
        <p:nvPicPr>
          <p:cNvPr id="4" name="Picture 3">
            <a:extLst>
              <a:ext uri="{FF2B5EF4-FFF2-40B4-BE49-F238E27FC236}">
                <a16:creationId xmlns:a16="http://schemas.microsoft.com/office/drawing/2014/main" id="{1A72F201-3FC6-4C06-82B2-252881394EF0}"/>
              </a:ext>
            </a:extLst>
          </p:cNvPr>
          <p:cNvPicPr>
            <a:picLocks noChangeAspect="1"/>
          </p:cNvPicPr>
          <p:nvPr/>
        </p:nvPicPr>
        <p:blipFill>
          <a:blip r:embed="rId6"/>
          <a:stretch>
            <a:fillRect/>
          </a:stretch>
        </p:blipFill>
        <p:spPr>
          <a:xfrm>
            <a:off x="1079157" y="1070798"/>
            <a:ext cx="5016843" cy="5720089"/>
          </a:xfrm>
          <a:prstGeom prst="rect">
            <a:avLst/>
          </a:prstGeom>
        </p:spPr>
      </p:pic>
      <p:pic>
        <p:nvPicPr>
          <p:cNvPr id="16" name="Picture 15">
            <a:extLst>
              <a:ext uri="{FF2B5EF4-FFF2-40B4-BE49-F238E27FC236}">
                <a16:creationId xmlns:a16="http://schemas.microsoft.com/office/drawing/2014/main" id="{BB8A538C-FF7C-4B3F-BB04-FC944E83FA27}"/>
              </a:ext>
            </a:extLst>
          </p:cNvPr>
          <p:cNvPicPr>
            <a:picLocks noChangeAspect="1"/>
          </p:cNvPicPr>
          <p:nvPr/>
        </p:nvPicPr>
        <p:blipFill>
          <a:blip r:embed="rId7"/>
          <a:stretch>
            <a:fillRect/>
          </a:stretch>
        </p:blipFill>
        <p:spPr>
          <a:xfrm>
            <a:off x="10430793" y="5690837"/>
            <a:ext cx="851030" cy="425515"/>
          </a:xfrm>
          <a:prstGeom prst="rect">
            <a:avLst/>
          </a:prstGeom>
        </p:spPr>
      </p:pic>
    </p:spTree>
    <p:extLst>
      <p:ext uri="{BB962C8B-B14F-4D97-AF65-F5344CB8AC3E}">
        <p14:creationId xmlns:p14="http://schemas.microsoft.com/office/powerpoint/2010/main" val="223595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20F4-9716-4C7A-A76C-E3F2078E4967}"/>
              </a:ext>
            </a:extLst>
          </p:cNvPr>
          <p:cNvSpPr>
            <a:spLocks noGrp="1"/>
          </p:cNvSpPr>
          <p:nvPr>
            <p:ph type="title"/>
          </p:nvPr>
        </p:nvSpPr>
        <p:spPr>
          <a:xfrm>
            <a:off x="763158" y="1653679"/>
            <a:ext cx="10363200" cy="1551963"/>
          </a:xfrm>
        </p:spPr>
        <p:txBody>
          <a:bodyPr/>
          <a:lstStyle/>
          <a:p>
            <a:pPr algn="ctr"/>
            <a:r>
              <a:rPr lang="en-US" dirty="0"/>
              <a:t>Validation of GOES-19 ABI ADP with </a:t>
            </a:r>
            <a:br>
              <a:rPr lang="en-US" dirty="0"/>
            </a:br>
            <a:r>
              <a:rPr lang="en-US" dirty="0"/>
              <a:t>AERONET data</a:t>
            </a: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B2CCA937-5CF3-414B-8AB7-265A84BB84ED}"/>
              </a:ext>
            </a:extLst>
          </p:cNvPr>
          <p:cNvGraphicFramePr>
            <a:graphicFrameLocks noGrp="1"/>
          </p:cNvGraphicFramePr>
          <p:nvPr>
            <p:extLst>
              <p:ext uri="{D42A27DB-BD31-4B8C-83A1-F6EECF244321}">
                <p14:modId xmlns:p14="http://schemas.microsoft.com/office/powerpoint/2010/main" val="2354602222"/>
              </p:ext>
            </p:extLst>
          </p:nvPr>
        </p:nvGraphicFramePr>
        <p:xfrm>
          <a:off x="538294" y="3429000"/>
          <a:ext cx="11115412" cy="1310640"/>
        </p:xfrm>
        <a:graphic>
          <a:graphicData uri="http://schemas.openxmlformats.org/drawingml/2006/table">
            <a:tbl>
              <a:tblPr firstRow="1" bandRow="1">
                <a:tableStyleId>{D7AC3CCA-C797-4891-BE02-D94E43425B78}</a:tableStyleId>
              </a:tblPr>
              <a:tblGrid>
                <a:gridCol w="2074876">
                  <a:extLst>
                    <a:ext uri="{9D8B030D-6E8A-4147-A177-3AD203B41FA5}">
                      <a16:colId xmlns:a16="http://schemas.microsoft.com/office/drawing/2014/main" val="2793201902"/>
                    </a:ext>
                  </a:extLst>
                </a:gridCol>
                <a:gridCol w="4434980">
                  <a:extLst>
                    <a:ext uri="{9D8B030D-6E8A-4147-A177-3AD203B41FA5}">
                      <a16:colId xmlns:a16="http://schemas.microsoft.com/office/drawing/2014/main" val="42567878"/>
                    </a:ext>
                  </a:extLst>
                </a:gridCol>
                <a:gridCol w="4605556">
                  <a:extLst>
                    <a:ext uri="{9D8B030D-6E8A-4147-A177-3AD203B41FA5}">
                      <a16:colId xmlns:a16="http://schemas.microsoft.com/office/drawing/2014/main" val="1963250227"/>
                    </a:ext>
                  </a:extLst>
                </a:gridCol>
              </a:tblGrid>
              <a:tr h="370840">
                <a:tc>
                  <a:txBody>
                    <a:bodyPr/>
                    <a:lstStyle/>
                    <a:p>
                      <a:pPr algn="ctr"/>
                      <a:r>
                        <a:rPr lang="en-US" sz="2000" dirty="0"/>
                        <a:t>Test ID</a:t>
                      </a:r>
                    </a:p>
                  </a:txBody>
                  <a:tcPr>
                    <a:solidFill>
                      <a:schemeClr val="accent1">
                        <a:lumMod val="20000"/>
                        <a:lumOff val="80000"/>
                      </a:schemeClr>
                    </a:solidFill>
                  </a:tcPr>
                </a:tc>
                <a:tc>
                  <a:txBody>
                    <a:bodyPr/>
                    <a:lstStyle/>
                    <a:p>
                      <a:pPr algn="ctr"/>
                      <a:r>
                        <a:rPr lang="en-US" sz="2000" dirty="0"/>
                        <a:t>Description</a:t>
                      </a:r>
                    </a:p>
                  </a:txBody>
                  <a:tcPr>
                    <a:solidFill>
                      <a:schemeClr val="accent1">
                        <a:lumMod val="20000"/>
                        <a:lumOff val="80000"/>
                      </a:schemeClr>
                    </a:solidFill>
                  </a:tcPr>
                </a:tc>
                <a:tc>
                  <a:txBody>
                    <a:bodyPr/>
                    <a:lstStyle/>
                    <a:p>
                      <a:pPr algn="ctr"/>
                      <a:r>
                        <a:rPr lang="en-US" sz="2000" dirty="0"/>
                        <a:t>Evaluation Method</a:t>
                      </a:r>
                    </a:p>
                  </a:txBody>
                  <a:tcPr>
                    <a:solidFill>
                      <a:schemeClr val="accent1">
                        <a:lumMod val="20000"/>
                        <a:lumOff val="80000"/>
                      </a:schemeClr>
                    </a:solidFill>
                  </a:tcPr>
                </a:tc>
                <a:extLst>
                  <a:ext uri="{0D108BD9-81ED-4DB2-BD59-A6C34878D82A}">
                    <a16:rowId xmlns:a16="http://schemas.microsoft.com/office/drawing/2014/main" val="1788760348"/>
                  </a:ext>
                </a:extLst>
              </a:tr>
              <a:tr h="370840">
                <a:tc>
                  <a:txBody>
                    <a:bodyPr/>
                    <a:lstStyle/>
                    <a:p>
                      <a:r>
                        <a:rPr lang="en-US" sz="1800" b="1" dirty="0"/>
                        <a:t>ABI-FD_ADP09</a:t>
                      </a:r>
                    </a:p>
                    <a:p>
                      <a:r>
                        <a:rPr lang="en-US" sz="1800" b="1" dirty="0"/>
                        <a:t>ABI-CONUS_ADP10</a:t>
                      </a:r>
                    </a:p>
                    <a:p>
                      <a:r>
                        <a:rPr lang="en-US" sz="1800" b="1" dirty="0"/>
                        <a:t>ABI-MESO_ADP11</a:t>
                      </a:r>
                    </a:p>
                  </a:txBody>
                  <a:tcPr anchor="ctr">
                    <a:solidFill>
                      <a:srgbClr val="E7E7E7"/>
                    </a:solidFill>
                  </a:tcPr>
                </a:tc>
                <a:tc>
                  <a:txBody>
                    <a:bodyPr/>
                    <a:lstStyle/>
                    <a:p>
                      <a:r>
                        <a:rPr lang="en-US" sz="1800" dirty="0"/>
                        <a:t>Assess accuracy, POCD, and POFD of the FULL DISK, CONUS, MESO products</a:t>
                      </a:r>
                    </a:p>
                  </a:txBody>
                  <a:tcPr anchor="ctr">
                    <a:solidFill>
                      <a:srgbClr val="E7E7E7"/>
                    </a:solidFill>
                  </a:tcPr>
                </a:tc>
                <a:tc>
                  <a:txBody>
                    <a:bodyPr/>
                    <a:lstStyle/>
                    <a:p>
                      <a:pPr marL="285750" indent="-285750">
                        <a:buFont typeface="Arial" panose="020B0604020202020204" pitchFamily="34" charset="0"/>
                        <a:buChar char="•"/>
                      </a:pPr>
                      <a:r>
                        <a:rPr lang="en-US" sz="1800" dirty="0"/>
                        <a:t>Validation with AERONET Level 1.5 data</a:t>
                      </a:r>
                    </a:p>
                  </a:txBody>
                  <a:tcPr anchor="ctr">
                    <a:solidFill>
                      <a:srgbClr val="E7E7E7"/>
                    </a:solidFill>
                  </a:tcPr>
                </a:tc>
                <a:extLst>
                  <a:ext uri="{0D108BD9-81ED-4DB2-BD59-A6C34878D82A}">
                    <a16:rowId xmlns:a16="http://schemas.microsoft.com/office/drawing/2014/main" val="3978002850"/>
                  </a:ext>
                </a:extLst>
              </a:tr>
            </a:tbl>
          </a:graphicData>
        </a:graphic>
      </p:graphicFrame>
      <p:sp>
        <p:nvSpPr>
          <p:cNvPr id="12" name="Slide Number Placeholder 3">
            <a:extLst>
              <a:ext uri="{FF2B5EF4-FFF2-40B4-BE49-F238E27FC236}">
                <a16:creationId xmlns:a16="http://schemas.microsoft.com/office/drawing/2014/main" id="{9D9BF907-05EA-4206-A5A8-B8398D78B021}"/>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18</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5385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a:xfrm>
            <a:off x="236864" y="1058760"/>
            <a:ext cx="5160179" cy="5632016"/>
          </a:xfrm>
        </p:spPr>
        <p:txBody>
          <a:bodyPr/>
          <a:lstStyle/>
          <a:p>
            <a:pPr marL="228600" indent="-227013">
              <a:lnSpc>
                <a:spcPct val="90000"/>
              </a:lnSpc>
              <a:spcBef>
                <a:spcPts val="1000"/>
              </a:spcBef>
            </a:pPr>
            <a:r>
              <a:rPr lang="en-US" sz="2400" dirty="0"/>
              <a:t>Daily matchups </a:t>
            </a:r>
            <a:r>
              <a:rPr lang="en-US" sz="2400" dirty="0">
                <a:solidFill>
                  <a:schemeClr val="bg1"/>
                </a:solidFill>
              </a:rPr>
              <a:t>with ~150 </a:t>
            </a:r>
            <a:r>
              <a:rPr lang="en-US" sz="2400" dirty="0"/>
              <a:t>AERONET stations</a:t>
            </a:r>
          </a:p>
          <a:p>
            <a:pPr marL="228600" indent="-227013">
              <a:lnSpc>
                <a:spcPct val="90000"/>
              </a:lnSpc>
              <a:spcBef>
                <a:spcPts val="1000"/>
              </a:spcBef>
            </a:pPr>
            <a:r>
              <a:rPr lang="en-US" sz="2400" dirty="0"/>
              <a:t>Level 1.5 AERONET data</a:t>
            </a:r>
          </a:p>
          <a:p>
            <a:pPr marL="628650" lvl="1" indent="-227013">
              <a:lnSpc>
                <a:spcPct val="90000"/>
              </a:lnSpc>
              <a:spcBef>
                <a:spcPts val="1000"/>
              </a:spcBef>
            </a:pPr>
            <a:r>
              <a:rPr lang="en-US" sz="2000" dirty="0"/>
              <a:t>AERONET AOD interpolated to 550nm</a:t>
            </a:r>
          </a:p>
          <a:p>
            <a:pPr marL="628650" lvl="1" indent="-227013">
              <a:lnSpc>
                <a:spcPct val="90000"/>
              </a:lnSpc>
              <a:spcBef>
                <a:spcPts val="1000"/>
              </a:spcBef>
            </a:pPr>
            <a:r>
              <a:rPr lang="en-US" sz="2000" dirty="0"/>
              <a:t>AERONET </a:t>
            </a:r>
            <a:r>
              <a:rPr lang="en-US" sz="2000" dirty="0" err="1"/>
              <a:t>Ångström</a:t>
            </a:r>
            <a:r>
              <a:rPr lang="en-US" sz="2000" dirty="0"/>
              <a:t> exponent at 440nm/870nm</a:t>
            </a:r>
          </a:p>
          <a:p>
            <a:pPr marL="228600" indent="-227013">
              <a:lnSpc>
                <a:spcPct val="90000"/>
              </a:lnSpc>
              <a:spcBef>
                <a:spcPts val="1000"/>
              </a:spcBef>
            </a:pPr>
            <a:r>
              <a:rPr lang="en-US" sz="2400" dirty="0"/>
              <a:t>Results for two periods:</a:t>
            </a:r>
          </a:p>
          <a:p>
            <a:pPr marL="628650" lvl="1" indent="-227013">
              <a:lnSpc>
                <a:spcPct val="90000"/>
              </a:lnSpc>
              <a:spcBef>
                <a:spcPts val="1000"/>
              </a:spcBef>
            </a:pPr>
            <a:r>
              <a:rPr lang="en-US" sz="2000" dirty="0"/>
              <a:t>8/28/24 to 12/20/24 (dust detection degraded due to INR &amp; CCR)</a:t>
            </a:r>
          </a:p>
          <a:p>
            <a:pPr marL="628650" lvl="1" indent="-227013">
              <a:lnSpc>
                <a:spcPct val="90000"/>
              </a:lnSpc>
              <a:spcBef>
                <a:spcPts val="1000"/>
              </a:spcBef>
            </a:pPr>
            <a:r>
              <a:rPr lang="en-US" sz="2000" dirty="0"/>
              <a:t>12/21/24 to </a:t>
            </a:r>
            <a:r>
              <a:rPr lang="en-US" sz="2000" dirty="0">
                <a:solidFill>
                  <a:schemeClr val="bg1"/>
                </a:solidFill>
              </a:rPr>
              <a:t>2/28/25</a:t>
            </a:r>
            <a:r>
              <a:rPr lang="en-US" sz="2000" dirty="0"/>
              <a:t> (after L1b declared Provisional Maturity)</a:t>
            </a:r>
            <a:endParaRPr lang="en-US" sz="1600" dirty="0"/>
          </a:p>
          <a:p>
            <a:pPr marL="228600" indent="-227013">
              <a:lnSpc>
                <a:spcPct val="90000"/>
              </a:lnSpc>
              <a:spcBef>
                <a:spcPts val="1000"/>
              </a:spcBef>
            </a:pPr>
            <a:r>
              <a:rPr lang="en-US" sz="2400" dirty="0"/>
              <a:t>Statistics not calculated separately for matchups over land and over water</a:t>
            </a:r>
          </a:p>
          <a:p>
            <a:pPr marL="628650" lvl="1" indent="-227013">
              <a:lnSpc>
                <a:spcPct val="90000"/>
              </a:lnSpc>
              <a:spcBef>
                <a:spcPts val="1000"/>
              </a:spcBef>
            </a:pPr>
            <a:r>
              <a:rPr lang="en-US" sz="2000" dirty="0"/>
              <a:t>Short validation period (limited number of matchups)</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19</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1659369" y="104766"/>
            <a:ext cx="8450801" cy="792655"/>
          </a:xfrm>
        </p:spPr>
        <p:txBody>
          <a:bodyPr/>
          <a:lstStyle/>
          <a:p>
            <a:r>
              <a:rPr lang="en-US" b="1" dirty="0"/>
              <a:t>Validation with AERONET Data</a:t>
            </a:r>
          </a:p>
        </p:txBody>
      </p:sp>
      <p:graphicFrame>
        <p:nvGraphicFramePr>
          <p:cNvPr id="21" name="Table 20">
            <a:extLst>
              <a:ext uri="{FF2B5EF4-FFF2-40B4-BE49-F238E27FC236}">
                <a16:creationId xmlns:a16="http://schemas.microsoft.com/office/drawing/2014/main" id="{2ADF6EA3-85F1-41DD-A11C-36FD04E80CB8}"/>
              </a:ext>
            </a:extLst>
          </p:cNvPr>
          <p:cNvGraphicFramePr>
            <a:graphicFrameLocks noGrp="1"/>
          </p:cNvGraphicFramePr>
          <p:nvPr>
            <p:extLst>
              <p:ext uri="{D42A27DB-BD31-4B8C-83A1-F6EECF244321}">
                <p14:modId xmlns:p14="http://schemas.microsoft.com/office/powerpoint/2010/main" val="1176830003"/>
              </p:ext>
            </p:extLst>
          </p:nvPr>
        </p:nvGraphicFramePr>
        <p:xfrm>
          <a:off x="5393218" y="1312764"/>
          <a:ext cx="3970634" cy="2336800"/>
        </p:xfrm>
        <a:graphic>
          <a:graphicData uri="http://schemas.openxmlformats.org/drawingml/2006/table">
            <a:tbl>
              <a:tblPr firstRow="1" bandRow="1">
                <a:tableStyleId>{D7AC3CCA-C797-4891-BE02-D94E43425B78}</a:tableStyleId>
              </a:tblPr>
              <a:tblGrid>
                <a:gridCol w="910644">
                  <a:extLst>
                    <a:ext uri="{9D8B030D-6E8A-4147-A177-3AD203B41FA5}">
                      <a16:colId xmlns:a16="http://schemas.microsoft.com/office/drawing/2014/main" val="541670790"/>
                    </a:ext>
                  </a:extLst>
                </a:gridCol>
                <a:gridCol w="503339">
                  <a:extLst>
                    <a:ext uri="{9D8B030D-6E8A-4147-A177-3AD203B41FA5}">
                      <a16:colId xmlns:a16="http://schemas.microsoft.com/office/drawing/2014/main" val="2569436658"/>
                    </a:ext>
                  </a:extLst>
                </a:gridCol>
                <a:gridCol w="1118236">
                  <a:extLst>
                    <a:ext uri="{9D8B030D-6E8A-4147-A177-3AD203B41FA5}">
                      <a16:colId xmlns:a16="http://schemas.microsoft.com/office/drawing/2014/main" val="482194353"/>
                    </a:ext>
                  </a:extLst>
                </a:gridCol>
                <a:gridCol w="1438415">
                  <a:extLst>
                    <a:ext uri="{9D8B030D-6E8A-4147-A177-3AD203B41FA5}">
                      <a16:colId xmlns:a16="http://schemas.microsoft.com/office/drawing/2014/main" val="35969957"/>
                    </a:ext>
                  </a:extLst>
                </a:gridCol>
              </a:tblGrid>
              <a:tr h="370840">
                <a:tc gridSpan="2">
                  <a:txBody>
                    <a:bodyPr/>
                    <a:lstStyle/>
                    <a:p>
                      <a:pPr algn="ctr"/>
                      <a:r>
                        <a:rPr lang="en-US" dirty="0"/>
                        <a:t>AERONET Detections</a:t>
                      </a:r>
                    </a:p>
                  </a:txBody>
                  <a:tcPr anchor="ctr">
                    <a:solidFill>
                      <a:schemeClr val="accent1">
                        <a:lumMod val="20000"/>
                        <a:lumOff val="80000"/>
                      </a:schemeClr>
                    </a:solidFill>
                  </a:tcPr>
                </a:tc>
                <a:tc hMerge="1">
                  <a:txBody>
                    <a:bodyPr/>
                    <a:lstStyle/>
                    <a:p>
                      <a:endParaRPr lang="en-US" dirty="0"/>
                    </a:p>
                  </a:txBody>
                  <a:tcPr/>
                </a:tc>
                <a:tc>
                  <a:txBody>
                    <a:bodyPr/>
                    <a:lstStyle/>
                    <a:p>
                      <a:pPr algn="ctr"/>
                      <a:r>
                        <a:rPr lang="en-US" dirty="0"/>
                        <a:t>AOD @550nm</a:t>
                      </a:r>
                    </a:p>
                  </a:txBody>
                  <a:tcPr anchor="ctr">
                    <a:solidFill>
                      <a:schemeClr val="accent1">
                        <a:lumMod val="20000"/>
                        <a:lumOff val="80000"/>
                      </a:schemeClr>
                    </a:solidFill>
                  </a:tcPr>
                </a:tc>
                <a:tc>
                  <a:txBody>
                    <a:bodyPr/>
                    <a:lstStyle/>
                    <a:p>
                      <a:pPr algn="ctr"/>
                      <a:r>
                        <a:rPr lang="en-US" dirty="0" err="1"/>
                        <a:t>Ångström</a:t>
                      </a:r>
                      <a:r>
                        <a:rPr lang="en-US" dirty="0"/>
                        <a:t> Exponent </a:t>
                      </a:r>
                      <a:r>
                        <a:rPr lang="en-US" sz="1400" dirty="0"/>
                        <a:t>(440nm/870nm)</a:t>
                      </a:r>
                      <a:endParaRPr lang="en-US" dirty="0"/>
                    </a:p>
                  </a:txBody>
                  <a:tcPr anchor="ctr">
                    <a:solidFill>
                      <a:schemeClr val="accent1">
                        <a:lumMod val="20000"/>
                        <a:lumOff val="80000"/>
                      </a:schemeClr>
                    </a:solidFill>
                  </a:tcPr>
                </a:tc>
                <a:extLst>
                  <a:ext uri="{0D108BD9-81ED-4DB2-BD59-A6C34878D82A}">
                    <a16:rowId xmlns:a16="http://schemas.microsoft.com/office/drawing/2014/main" val="1371021869"/>
                  </a:ext>
                </a:extLst>
              </a:tr>
              <a:tr h="370840">
                <a:tc rowSpan="2">
                  <a:txBody>
                    <a:bodyPr/>
                    <a:lstStyle/>
                    <a:p>
                      <a:pPr algn="ctr"/>
                      <a:r>
                        <a:rPr lang="en-US" b="1" dirty="0"/>
                        <a:t>Smoke</a:t>
                      </a:r>
                    </a:p>
                  </a:txBody>
                  <a:tcPr anchor="ctr"/>
                </a:tc>
                <a:tc>
                  <a:txBody>
                    <a:bodyPr/>
                    <a:lstStyle/>
                    <a:p>
                      <a:r>
                        <a:rPr lang="en-US" b="1" dirty="0"/>
                        <a:t>Yes</a:t>
                      </a:r>
                    </a:p>
                  </a:txBody>
                  <a:tcPr/>
                </a:tc>
                <a:tc rowSpan="2">
                  <a:txBody>
                    <a:bodyPr/>
                    <a:lstStyle/>
                    <a:p>
                      <a:pPr algn="ctr"/>
                      <a:r>
                        <a:rPr lang="en-US" dirty="0"/>
                        <a:t>&gt; 0.2</a:t>
                      </a:r>
                    </a:p>
                  </a:txBody>
                  <a:tcPr anchor="ctr"/>
                </a:tc>
                <a:tc>
                  <a:txBody>
                    <a:bodyPr/>
                    <a:lstStyle/>
                    <a:p>
                      <a:pPr algn="ctr"/>
                      <a:r>
                        <a:rPr lang="en-US" dirty="0"/>
                        <a:t>&gt; 1.0</a:t>
                      </a:r>
                    </a:p>
                  </a:txBody>
                  <a:tcPr/>
                </a:tc>
                <a:extLst>
                  <a:ext uri="{0D108BD9-81ED-4DB2-BD59-A6C34878D82A}">
                    <a16:rowId xmlns:a16="http://schemas.microsoft.com/office/drawing/2014/main" val="765983209"/>
                  </a:ext>
                </a:extLst>
              </a:tr>
              <a:tr h="370840">
                <a:tc vMerge="1">
                  <a:txBody>
                    <a:bodyPr/>
                    <a:lstStyle/>
                    <a:p>
                      <a:endParaRPr lang="en-US" dirty="0"/>
                    </a:p>
                  </a:txBody>
                  <a:tcPr/>
                </a:tc>
                <a:tc>
                  <a:txBody>
                    <a:bodyPr/>
                    <a:lstStyle/>
                    <a:p>
                      <a:r>
                        <a:rPr lang="en-US" b="1" dirty="0"/>
                        <a:t>No</a:t>
                      </a:r>
                    </a:p>
                  </a:txBody>
                  <a:tcPr>
                    <a:solidFill>
                      <a:srgbClr val="CBCBCB"/>
                    </a:solidFill>
                  </a:tcPr>
                </a:tc>
                <a:tc vMerge="1">
                  <a:txBody>
                    <a:bodyPr/>
                    <a:lstStyle/>
                    <a:p>
                      <a:endParaRPr lang="en-US" dirty="0"/>
                    </a:p>
                  </a:txBody>
                  <a:tcPr/>
                </a:tc>
                <a:tc>
                  <a:txBody>
                    <a:bodyPr/>
                    <a:lstStyle/>
                    <a:p>
                      <a:pPr algn="ctr"/>
                      <a:r>
                        <a:rPr lang="en-US" dirty="0"/>
                        <a:t>&lt; 0.5</a:t>
                      </a:r>
                    </a:p>
                  </a:txBody>
                  <a:tcPr>
                    <a:solidFill>
                      <a:srgbClr val="CBCBCB"/>
                    </a:solidFill>
                  </a:tcPr>
                </a:tc>
                <a:extLst>
                  <a:ext uri="{0D108BD9-81ED-4DB2-BD59-A6C34878D82A}">
                    <a16:rowId xmlns:a16="http://schemas.microsoft.com/office/drawing/2014/main" val="51015935"/>
                  </a:ext>
                </a:extLst>
              </a:tr>
              <a:tr h="370840">
                <a:tc rowSpan="2">
                  <a:txBody>
                    <a:bodyPr/>
                    <a:lstStyle/>
                    <a:p>
                      <a:pPr algn="ctr"/>
                      <a:r>
                        <a:rPr lang="en-US" b="1" dirty="0"/>
                        <a:t>Dust</a:t>
                      </a:r>
                    </a:p>
                  </a:txBody>
                  <a:tcPr anchor="ctr">
                    <a:solidFill>
                      <a:srgbClr val="E7E7E7"/>
                    </a:solidFill>
                  </a:tcPr>
                </a:tc>
                <a:tc>
                  <a:txBody>
                    <a:bodyPr/>
                    <a:lstStyle/>
                    <a:p>
                      <a:r>
                        <a:rPr lang="en-US" b="1" dirty="0"/>
                        <a:t>Yes</a:t>
                      </a:r>
                    </a:p>
                  </a:txBody>
                  <a:tcPr>
                    <a:solidFill>
                      <a:srgbClr val="E7E7E7"/>
                    </a:solidFill>
                  </a:tcPr>
                </a:tc>
                <a:tc rowSpan="2">
                  <a:txBody>
                    <a:bodyPr/>
                    <a:lstStyle/>
                    <a:p>
                      <a:pPr algn="ctr"/>
                      <a:r>
                        <a:rPr lang="en-US" dirty="0"/>
                        <a:t>&gt; 0.2</a:t>
                      </a:r>
                    </a:p>
                  </a:txBody>
                  <a:tcPr anchor="ctr">
                    <a:solidFill>
                      <a:srgbClr val="E7E7E7"/>
                    </a:solidFill>
                  </a:tcPr>
                </a:tc>
                <a:tc>
                  <a:txBody>
                    <a:bodyPr/>
                    <a:lstStyle/>
                    <a:p>
                      <a:pPr algn="ctr"/>
                      <a:r>
                        <a:rPr lang="en-US" dirty="0"/>
                        <a:t>&lt; 0.5</a:t>
                      </a:r>
                    </a:p>
                  </a:txBody>
                  <a:tcPr>
                    <a:solidFill>
                      <a:srgbClr val="E7E7E7"/>
                    </a:solidFill>
                  </a:tcPr>
                </a:tc>
                <a:extLst>
                  <a:ext uri="{0D108BD9-81ED-4DB2-BD59-A6C34878D82A}">
                    <a16:rowId xmlns:a16="http://schemas.microsoft.com/office/drawing/2014/main" val="2037855349"/>
                  </a:ext>
                </a:extLst>
              </a:tr>
              <a:tr h="370840">
                <a:tc vMerge="1">
                  <a:txBody>
                    <a:bodyPr/>
                    <a:lstStyle/>
                    <a:p>
                      <a:endParaRPr lang="en-US" dirty="0"/>
                    </a:p>
                  </a:txBody>
                  <a:tcPr/>
                </a:tc>
                <a:tc>
                  <a:txBody>
                    <a:bodyPr/>
                    <a:lstStyle/>
                    <a:p>
                      <a:r>
                        <a:rPr lang="en-US" b="1" dirty="0"/>
                        <a:t>No</a:t>
                      </a:r>
                    </a:p>
                  </a:txBody>
                  <a:tcPr/>
                </a:tc>
                <a:tc vMerge="1">
                  <a:txBody>
                    <a:bodyPr/>
                    <a:lstStyle/>
                    <a:p>
                      <a:endParaRPr lang="en-US" dirty="0"/>
                    </a:p>
                  </a:txBody>
                  <a:tcPr/>
                </a:tc>
                <a:tc>
                  <a:txBody>
                    <a:bodyPr/>
                    <a:lstStyle/>
                    <a:p>
                      <a:pPr algn="ctr"/>
                      <a:r>
                        <a:rPr lang="en-US" dirty="0"/>
                        <a:t>&gt; 1.0</a:t>
                      </a:r>
                    </a:p>
                  </a:txBody>
                  <a:tcPr/>
                </a:tc>
                <a:extLst>
                  <a:ext uri="{0D108BD9-81ED-4DB2-BD59-A6C34878D82A}">
                    <a16:rowId xmlns:a16="http://schemas.microsoft.com/office/drawing/2014/main" val="2000378603"/>
                  </a:ext>
                </a:extLst>
              </a:tr>
            </a:tbl>
          </a:graphicData>
        </a:graphic>
      </p:graphicFrame>
      <p:graphicFrame>
        <p:nvGraphicFramePr>
          <p:cNvPr id="22" name="Table 21">
            <a:extLst>
              <a:ext uri="{FF2B5EF4-FFF2-40B4-BE49-F238E27FC236}">
                <a16:creationId xmlns:a16="http://schemas.microsoft.com/office/drawing/2014/main" id="{C2CFF539-9664-4C47-94E5-B82C1B792A4C}"/>
              </a:ext>
            </a:extLst>
          </p:cNvPr>
          <p:cNvGraphicFramePr>
            <a:graphicFrameLocks noGrp="1"/>
          </p:cNvGraphicFramePr>
          <p:nvPr>
            <p:extLst>
              <p:ext uri="{D42A27DB-BD31-4B8C-83A1-F6EECF244321}">
                <p14:modId xmlns:p14="http://schemas.microsoft.com/office/powerpoint/2010/main" val="2579956909"/>
              </p:ext>
            </p:extLst>
          </p:nvPr>
        </p:nvGraphicFramePr>
        <p:xfrm>
          <a:off x="9479108" y="1434496"/>
          <a:ext cx="2543694" cy="1904070"/>
        </p:xfrm>
        <a:graphic>
          <a:graphicData uri="http://schemas.openxmlformats.org/drawingml/2006/table">
            <a:tbl>
              <a:tblPr firstRow="1" bandRow="1">
                <a:tableStyleId>{D7AC3CCA-C797-4891-BE02-D94E43425B78}</a:tableStyleId>
              </a:tblPr>
              <a:tblGrid>
                <a:gridCol w="593530">
                  <a:extLst>
                    <a:ext uri="{9D8B030D-6E8A-4147-A177-3AD203B41FA5}">
                      <a16:colId xmlns:a16="http://schemas.microsoft.com/office/drawing/2014/main" val="3888561505"/>
                    </a:ext>
                  </a:extLst>
                </a:gridCol>
                <a:gridCol w="593530">
                  <a:extLst>
                    <a:ext uri="{9D8B030D-6E8A-4147-A177-3AD203B41FA5}">
                      <a16:colId xmlns:a16="http://schemas.microsoft.com/office/drawing/2014/main" val="20000"/>
                    </a:ext>
                  </a:extLst>
                </a:gridCol>
                <a:gridCol w="678317">
                  <a:extLst>
                    <a:ext uri="{9D8B030D-6E8A-4147-A177-3AD203B41FA5}">
                      <a16:colId xmlns:a16="http://schemas.microsoft.com/office/drawing/2014/main" val="20001"/>
                    </a:ext>
                  </a:extLst>
                </a:gridCol>
                <a:gridCol w="678317">
                  <a:extLst>
                    <a:ext uri="{9D8B030D-6E8A-4147-A177-3AD203B41FA5}">
                      <a16:colId xmlns:a16="http://schemas.microsoft.com/office/drawing/2014/main" val="20002"/>
                    </a:ext>
                  </a:extLst>
                </a:gridCol>
              </a:tblGrid>
              <a:tr h="478487">
                <a:tc rowSpan="4">
                  <a:txBody>
                    <a:bodyPr/>
                    <a:lstStyle/>
                    <a:p>
                      <a:pPr algn="ctr"/>
                      <a:endParaRPr lang="en-US" sz="2000" baseline="0" dirty="0"/>
                    </a:p>
                  </a:txBody>
                  <a:tcPr anchor="ctr">
                    <a:solidFill>
                      <a:schemeClr val="accent1">
                        <a:lumMod val="20000"/>
                        <a:lumOff val="80000"/>
                      </a:schemeClr>
                    </a:solidFill>
                  </a:tcPr>
                </a:tc>
                <a:tc gridSpan="3">
                  <a:txBody>
                    <a:bodyPr/>
                    <a:lstStyle/>
                    <a:p>
                      <a:pPr algn="ctr"/>
                      <a:r>
                        <a:rPr lang="en-US" sz="1800" baseline="0" dirty="0"/>
                        <a:t>AERONET</a:t>
                      </a:r>
                    </a:p>
                  </a:txBody>
                  <a:tcPr anchor="ctr">
                    <a:solidFill>
                      <a:schemeClr val="accent1">
                        <a:lumMod val="20000"/>
                        <a:lumOff val="80000"/>
                      </a:schemeClr>
                    </a:solidFill>
                  </a:tcPr>
                </a:tc>
                <a:tc hMerge="1">
                  <a:txBody>
                    <a:bodyPr/>
                    <a:lstStyle/>
                    <a:p>
                      <a:pPr algn="ctr"/>
                      <a:endParaRPr lang="en-US" sz="2000" baseline="0" dirty="0"/>
                    </a:p>
                  </a:txBody>
                  <a:tcPr anchor="ctr">
                    <a:solidFill>
                      <a:schemeClr val="bg1">
                        <a:lumMod val="85000"/>
                      </a:schemeClr>
                    </a:solidFill>
                  </a:tcPr>
                </a:tc>
                <a:tc hMerge="1">
                  <a:txBody>
                    <a:bodyPr/>
                    <a:lstStyle/>
                    <a:p>
                      <a:pPr algn="ctr"/>
                      <a:endParaRPr lang="en-US" sz="2000" baseline="0" dirty="0"/>
                    </a:p>
                  </a:txBody>
                  <a:tcPr anchor="ctr">
                    <a:solidFill>
                      <a:schemeClr val="bg1">
                        <a:lumMod val="85000"/>
                      </a:schemeClr>
                    </a:solidFill>
                  </a:tcPr>
                </a:tc>
                <a:extLst>
                  <a:ext uri="{0D108BD9-81ED-4DB2-BD59-A6C34878D82A}">
                    <a16:rowId xmlns:a16="http://schemas.microsoft.com/office/drawing/2014/main" val="2974914577"/>
                  </a:ext>
                </a:extLst>
              </a:tr>
              <a:tr h="478487">
                <a:tc vMerge="1">
                  <a:txBody>
                    <a:bodyPr/>
                    <a:lstStyle/>
                    <a:p>
                      <a:pPr algn="ctr"/>
                      <a:endParaRPr lang="en-US" sz="2000" baseline="0" dirty="0"/>
                    </a:p>
                  </a:txBody>
                  <a:tcPr anchor="ctr">
                    <a:solidFill>
                      <a:schemeClr val="bg1"/>
                    </a:solidFill>
                  </a:tcPr>
                </a:tc>
                <a:tc>
                  <a:txBody>
                    <a:bodyPr/>
                    <a:lstStyle/>
                    <a:p>
                      <a:pPr algn="ctr"/>
                      <a:endParaRPr lang="en-US" sz="1800" baseline="0" dirty="0"/>
                    </a:p>
                  </a:txBody>
                  <a:tcPr anchor="ctr">
                    <a:solidFill>
                      <a:srgbClr val="CBCBCB"/>
                    </a:solidFill>
                  </a:tcPr>
                </a:tc>
                <a:tc>
                  <a:txBody>
                    <a:bodyPr/>
                    <a:lstStyle/>
                    <a:p>
                      <a:pPr algn="ctr"/>
                      <a:r>
                        <a:rPr lang="en-US" sz="1800" b="1" baseline="0" dirty="0"/>
                        <a:t>Yes</a:t>
                      </a:r>
                    </a:p>
                  </a:txBody>
                  <a:tcPr anchor="ctr">
                    <a:solidFill>
                      <a:srgbClr val="CBCBCB"/>
                    </a:solidFill>
                  </a:tcPr>
                </a:tc>
                <a:tc>
                  <a:txBody>
                    <a:bodyPr/>
                    <a:lstStyle/>
                    <a:p>
                      <a:pPr algn="ctr"/>
                      <a:r>
                        <a:rPr lang="en-US" sz="1800" b="1" baseline="0" dirty="0"/>
                        <a:t>No</a:t>
                      </a:r>
                    </a:p>
                  </a:txBody>
                  <a:tcPr anchor="ctr">
                    <a:solidFill>
                      <a:srgbClr val="CBCBCB"/>
                    </a:solidFill>
                  </a:tcPr>
                </a:tc>
                <a:extLst>
                  <a:ext uri="{0D108BD9-81ED-4DB2-BD59-A6C34878D82A}">
                    <a16:rowId xmlns:a16="http://schemas.microsoft.com/office/drawing/2014/main" val="10000"/>
                  </a:ext>
                </a:extLst>
              </a:tr>
              <a:tr h="473548">
                <a:tc vMerge="1">
                  <a:txBody>
                    <a:bodyPr/>
                    <a:lstStyle/>
                    <a:p>
                      <a:pPr algn="ctr"/>
                      <a:endParaRPr lang="en-US" sz="2000" baseline="0" dirty="0"/>
                    </a:p>
                  </a:txBody>
                  <a:tcPr anchor="ctr">
                    <a:solidFill>
                      <a:schemeClr val="bg1">
                        <a:lumMod val="85000"/>
                      </a:schemeClr>
                    </a:solidFill>
                  </a:tcPr>
                </a:tc>
                <a:tc>
                  <a:txBody>
                    <a:bodyPr/>
                    <a:lstStyle/>
                    <a:p>
                      <a:pPr algn="ctr"/>
                      <a:r>
                        <a:rPr lang="en-US" sz="1800" b="1" baseline="0" dirty="0"/>
                        <a:t>Yes</a:t>
                      </a:r>
                    </a:p>
                  </a:txBody>
                  <a:tcPr anchor="ctr">
                    <a:solidFill>
                      <a:srgbClr val="CBCBCB"/>
                    </a:solidFill>
                  </a:tcPr>
                </a:tc>
                <a:tc>
                  <a:txBody>
                    <a:bodyPr/>
                    <a:lstStyle/>
                    <a:p>
                      <a:pPr algn="ctr"/>
                      <a:r>
                        <a:rPr lang="en-US" sz="2000" baseline="0" dirty="0"/>
                        <a:t>A</a:t>
                      </a:r>
                    </a:p>
                  </a:txBody>
                  <a:tcPr anchor="ctr">
                    <a:solidFill>
                      <a:srgbClr val="E7E7E7"/>
                    </a:solidFill>
                  </a:tcPr>
                </a:tc>
                <a:tc>
                  <a:txBody>
                    <a:bodyPr/>
                    <a:lstStyle/>
                    <a:p>
                      <a:pPr algn="ctr"/>
                      <a:r>
                        <a:rPr lang="en-US" sz="2000" baseline="0" dirty="0"/>
                        <a:t>B</a:t>
                      </a:r>
                    </a:p>
                  </a:txBody>
                  <a:tcPr anchor="ctr">
                    <a:solidFill>
                      <a:srgbClr val="E7E7E7"/>
                    </a:solidFill>
                  </a:tcPr>
                </a:tc>
                <a:extLst>
                  <a:ext uri="{0D108BD9-81ED-4DB2-BD59-A6C34878D82A}">
                    <a16:rowId xmlns:a16="http://schemas.microsoft.com/office/drawing/2014/main" val="10001"/>
                  </a:ext>
                </a:extLst>
              </a:tr>
              <a:tr h="473548">
                <a:tc vMerge="1">
                  <a:txBody>
                    <a:bodyPr/>
                    <a:lstStyle/>
                    <a:p>
                      <a:pPr algn="ctr"/>
                      <a:endParaRPr lang="en-US" sz="2000" baseline="0" dirty="0"/>
                    </a:p>
                  </a:txBody>
                  <a:tcPr anchor="ctr">
                    <a:solidFill>
                      <a:schemeClr val="bg1">
                        <a:lumMod val="85000"/>
                      </a:schemeClr>
                    </a:solidFill>
                  </a:tcPr>
                </a:tc>
                <a:tc>
                  <a:txBody>
                    <a:bodyPr/>
                    <a:lstStyle/>
                    <a:p>
                      <a:pPr algn="ctr"/>
                      <a:r>
                        <a:rPr lang="en-US" sz="1800" b="1" baseline="0" dirty="0"/>
                        <a:t>No</a:t>
                      </a:r>
                    </a:p>
                  </a:txBody>
                  <a:tcPr anchor="ctr">
                    <a:solidFill>
                      <a:srgbClr val="CBCBCB"/>
                    </a:solidFill>
                  </a:tcPr>
                </a:tc>
                <a:tc>
                  <a:txBody>
                    <a:bodyPr/>
                    <a:lstStyle/>
                    <a:p>
                      <a:pPr algn="ctr"/>
                      <a:r>
                        <a:rPr lang="en-US" sz="2000" baseline="0" dirty="0"/>
                        <a:t>C</a:t>
                      </a:r>
                    </a:p>
                  </a:txBody>
                  <a:tcPr anchor="ctr">
                    <a:solidFill>
                      <a:srgbClr val="E7E7E7"/>
                    </a:solidFill>
                  </a:tcPr>
                </a:tc>
                <a:tc>
                  <a:txBody>
                    <a:bodyPr/>
                    <a:lstStyle/>
                    <a:p>
                      <a:pPr algn="ctr"/>
                      <a:r>
                        <a:rPr lang="en-US" sz="2000" baseline="0" dirty="0"/>
                        <a:t>D</a:t>
                      </a:r>
                    </a:p>
                  </a:txBody>
                  <a:tcPr anchor="ctr">
                    <a:solidFill>
                      <a:srgbClr val="E7E7E7"/>
                    </a:solidFill>
                  </a:tcPr>
                </a:tc>
                <a:extLst>
                  <a:ext uri="{0D108BD9-81ED-4DB2-BD59-A6C34878D82A}">
                    <a16:rowId xmlns:a16="http://schemas.microsoft.com/office/drawing/2014/main" val="10002"/>
                  </a:ext>
                </a:extLst>
              </a:tr>
            </a:tbl>
          </a:graphicData>
        </a:graphic>
      </p:graphicFrame>
      <p:sp>
        <p:nvSpPr>
          <p:cNvPr id="23" name="TextBox 22">
            <a:extLst>
              <a:ext uri="{FF2B5EF4-FFF2-40B4-BE49-F238E27FC236}">
                <a16:creationId xmlns:a16="http://schemas.microsoft.com/office/drawing/2014/main" id="{1F540BAE-909E-4008-A4B5-430245B2622A}"/>
              </a:ext>
            </a:extLst>
          </p:cNvPr>
          <p:cNvSpPr txBox="1"/>
          <p:nvPr/>
        </p:nvSpPr>
        <p:spPr>
          <a:xfrm rot="16200000">
            <a:off x="9016697" y="2126333"/>
            <a:ext cx="1545616" cy="400110"/>
          </a:xfrm>
          <a:prstGeom prst="rect">
            <a:avLst/>
          </a:prstGeom>
          <a:solidFill>
            <a:schemeClr val="accent1">
              <a:lumMod val="20000"/>
              <a:lumOff val="80000"/>
            </a:schemeClr>
          </a:solidFill>
        </p:spPr>
        <p:txBody>
          <a:bodyPr wrap="none" rtlCol="0">
            <a:spAutoFit/>
          </a:bodyPr>
          <a:lstStyle/>
          <a:p>
            <a:r>
              <a:rPr lang="en-US" sz="2000" b="1" dirty="0">
                <a:latin typeface="+mn-lt"/>
              </a:rPr>
              <a:t>G19 ABI ADP</a:t>
            </a:r>
          </a:p>
        </p:txBody>
      </p:sp>
      <p:grpSp>
        <p:nvGrpSpPr>
          <p:cNvPr id="16" name="Group 15">
            <a:extLst>
              <a:ext uri="{FF2B5EF4-FFF2-40B4-BE49-F238E27FC236}">
                <a16:creationId xmlns:a16="http://schemas.microsoft.com/office/drawing/2014/main" id="{5C1A312F-4596-4880-9FC1-FB0B3D9C0AD7}"/>
              </a:ext>
            </a:extLst>
          </p:cNvPr>
          <p:cNvGrpSpPr/>
          <p:nvPr/>
        </p:nvGrpSpPr>
        <p:grpSpPr>
          <a:xfrm>
            <a:off x="5890437" y="3891930"/>
            <a:ext cx="5228499" cy="2699360"/>
            <a:chOff x="5472925" y="1149540"/>
            <a:chExt cx="5228499" cy="2699360"/>
          </a:xfrm>
        </p:grpSpPr>
        <p:sp>
          <p:nvSpPr>
            <p:cNvPr id="17" name="Rectangle 16">
              <a:extLst>
                <a:ext uri="{FF2B5EF4-FFF2-40B4-BE49-F238E27FC236}">
                  <a16:creationId xmlns:a16="http://schemas.microsoft.com/office/drawing/2014/main" id="{3D8AC8C8-70EB-4038-94D5-FD52C05BB606}"/>
                </a:ext>
              </a:extLst>
            </p:cNvPr>
            <p:cNvSpPr/>
            <p:nvPr/>
          </p:nvSpPr>
          <p:spPr>
            <a:xfrm>
              <a:off x="5472925" y="1149540"/>
              <a:ext cx="5228499" cy="269936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4B8D74E-89FC-4312-88A4-F1DA43E6B290}"/>
                </a:ext>
              </a:extLst>
            </p:cNvPr>
            <p:cNvSpPr txBox="1"/>
            <p:nvPr/>
          </p:nvSpPr>
          <p:spPr>
            <a:xfrm>
              <a:off x="5472925" y="1372820"/>
              <a:ext cx="4554452" cy="400110"/>
            </a:xfrm>
            <a:prstGeom prst="rect">
              <a:avLst/>
            </a:prstGeom>
            <a:solidFill>
              <a:schemeClr val="accent1">
                <a:lumMod val="20000"/>
                <a:lumOff val="80000"/>
              </a:schemeClr>
            </a:solidFill>
            <a:ln>
              <a:noFill/>
            </a:ln>
          </p:spPr>
          <p:txBody>
            <a:bodyPr wrap="square" rtlCol="0">
              <a:spAutoFit/>
            </a:bodyPr>
            <a:lstStyle/>
            <a:p>
              <a:r>
                <a:rPr lang="en-US" sz="2000" dirty="0">
                  <a:solidFill>
                    <a:schemeClr val="tx1"/>
                  </a:solidFill>
                  <a:latin typeface="+mn-lt"/>
                </a:rPr>
                <a:t>Probability of Correct Detection (POCD) =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4A9705-1A44-4D27-B50A-7B18C37F0A7E}"/>
                    </a:ext>
                  </a:extLst>
                </p:cNvPr>
                <p:cNvSpPr txBox="1"/>
                <p:nvPr/>
              </p:nvSpPr>
              <p:spPr>
                <a:xfrm>
                  <a:off x="9866277" y="1281192"/>
                  <a:ext cx="668645" cy="583365"/>
                </a:xfrm>
                <a:prstGeom prst="rect">
                  <a:avLst/>
                </a:prstGeom>
                <a:solidFill>
                  <a:schemeClr val="accent1">
                    <a:lumMod val="20000"/>
                    <a:lumOff val="8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m:rPr>
                                <m:sty m:val="p"/>
                              </m:rPr>
                              <a:rPr lang="en-US" sz="2000" b="0" i="0" baseline="0" smtClean="0">
                                <a:latin typeface="Cambria Math" panose="02040503050406030204" pitchFamily="18" charset="0"/>
                              </a:rPr>
                              <m:t>A</m:t>
                            </m:r>
                          </m:num>
                          <m:den>
                            <m:r>
                              <m:rPr>
                                <m:sty m:val="p"/>
                              </m:rPr>
                              <a:rPr lang="en-US" sz="2000" b="0" i="0" smtClean="0">
                                <a:latin typeface="Cambria Math" panose="02040503050406030204" pitchFamily="18" charset="0"/>
                              </a:rPr>
                              <m:t>A</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C</m:t>
                            </m:r>
                          </m:den>
                        </m:f>
                      </m:oMath>
                    </m:oMathPara>
                  </a14:m>
                  <a:endParaRPr lang="en-US" sz="2000" dirty="0">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82B57338-E7AC-4198-B136-C318F0882A0F}"/>
                    </a:ext>
                  </a:extLst>
                </p:cNvPr>
                <p:cNvSpPr txBox="1">
                  <a:spLocks noRot="1" noChangeAspect="1" noMove="1" noResize="1" noEditPoints="1" noAdjustHandles="1" noChangeArrowheads="1" noChangeShapeType="1" noTextEdit="1"/>
                </p:cNvSpPr>
                <p:nvPr/>
              </p:nvSpPr>
              <p:spPr>
                <a:xfrm>
                  <a:off x="9866277" y="1281192"/>
                  <a:ext cx="668645" cy="583365"/>
                </a:xfrm>
                <a:prstGeom prst="rect">
                  <a:avLst/>
                </a:prstGeom>
                <a:blipFill>
                  <a:blip r:embed="rId5"/>
                  <a:stretch>
                    <a:fillRect/>
                  </a:stretch>
                </a:blipFill>
                <a:ln>
                  <a:no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5C3E32CA-C02B-481D-BDE4-A9F8460DD942}"/>
                </a:ext>
              </a:extLst>
            </p:cNvPr>
            <p:cNvSpPr txBox="1"/>
            <p:nvPr/>
          </p:nvSpPr>
          <p:spPr>
            <a:xfrm>
              <a:off x="5666754" y="2270411"/>
              <a:ext cx="4310795" cy="400110"/>
            </a:xfrm>
            <a:prstGeom prst="rect">
              <a:avLst/>
            </a:prstGeom>
            <a:solidFill>
              <a:schemeClr val="accent1">
                <a:lumMod val="20000"/>
                <a:lumOff val="80000"/>
              </a:schemeClr>
            </a:solidFill>
            <a:ln>
              <a:noFill/>
            </a:ln>
          </p:spPr>
          <p:txBody>
            <a:bodyPr wrap="none" rtlCol="0">
              <a:spAutoFit/>
            </a:bodyPr>
            <a:lstStyle/>
            <a:p>
              <a:r>
                <a:rPr lang="en-US" sz="2000" dirty="0">
                  <a:solidFill>
                    <a:schemeClr val="tx1"/>
                  </a:solidFill>
                  <a:latin typeface="+mn-lt"/>
                </a:rPr>
                <a:t>Probability of False Detection (POFD) =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CC751E8-BDE6-44A3-817A-0FDB49C9C28B}"/>
                    </a:ext>
                  </a:extLst>
                </p:cNvPr>
                <p:cNvSpPr txBox="1"/>
                <p:nvPr/>
              </p:nvSpPr>
              <p:spPr>
                <a:xfrm>
                  <a:off x="9859864" y="2200021"/>
                  <a:ext cx="681469" cy="581378"/>
                </a:xfrm>
                <a:prstGeom prst="rect">
                  <a:avLst/>
                </a:prstGeom>
                <a:solidFill>
                  <a:schemeClr val="accent1">
                    <a:lumMod val="20000"/>
                    <a:lumOff val="8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m:rPr>
                                <m:sty m:val="p"/>
                              </m:rPr>
                              <a:rPr lang="en-US" sz="2000" b="0" i="0" baseline="0" smtClean="0">
                                <a:latin typeface="Cambria Math" panose="02040503050406030204" pitchFamily="18" charset="0"/>
                              </a:rPr>
                              <m:t>B</m:t>
                            </m:r>
                          </m:num>
                          <m:den>
                            <m:r>
                              <m:rPr>
                                <m:sty m:val="p"/>
                              </m:rPr>
                              <a:rPr lang="en-US" sz="2000" b="0" i="0" smtClean="0">
                                <a:latin typeface="Cambria Math" panose="02040503050406030204" pitchFamily="18" charset="0"/>
                              </a:rPr>
                              <m:t>A</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B</m:t>
                            </m:r>
                          </m:den>
                        </m:f>
                      </m:oMath>
                    </m:oMathPara>
                  </a14:m>
                  <a:endParaRPr lang="en-US" sz="2000" dirty="0">
                    <a:latin typeface="Calibri" panose="020F0502020204030204" pitchFamily="34" charset="0"/>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AB51D971-CED1-4A51-B121-604036D0295D}"/>
                    </a:ext>
                  </a:extLst>
                </p:cNvPr>
                <p:cNvSpPr txBox="1">
                  <a:spLocks noRot="1" noChangeAspect="1" noMove="1" noResize="1" noEditPoints="1" noAdjustHandles="1" noChangeArrowheads="1" noChangeShapeType="1" noTextEdit="1"/>
                </p:cNvSpPr>
                <p:nvPr/>
              </p:nvSpPr>
              <p:spPr>
                <a:xfrm>
                  <a:off x="9859864" y="2200021"/>
                  <a:ext cx="681469" cy="581378"/>
                </a:xfrm>
                <a:prstGeom prst="rect">
                  <a:avLst/>
                </a:prstGeom>
                <a:blipFill>
                  <a:blip r:embed="rId6"/>
                  <a:stretch>
                    <a:fillRect/>
                  </a:stretch>
                </a:blipFill>
                <a:ln>
                  <a:noFill/>
                </a:ln>
              </p:spPr>
              <p:txBody>
                <a:bodyPr/>
                <a:lstStyle/>
                <a:p>
                  <a:r>
                    <a:rPr lang="en-US">
                      <a:noFill/>
                    </a:rPr>
                    <a:t> </a:t>
                  </a:r>
                </a:p>
              </p:txBody>
            </p:sp>
          </mc:Fallback>
        </mc:AlternateContent>
        <p:sp>
          <p:nvSpPr>
            <p:cNvPr id="28" name="TextBox 27">
              <a:extLst>
                <a:ext uri="{FF2B5EF4-FFF2-40B4-BE49-F238E27FC236}">
                  <a16:creationId xmlns:a16="http://schemas.microsoft.com/office/drawing/2014/main" id="{B6812960-3A5B-43FE-A2B9-31787EE4CC79}"/>
                </a:ext>
              </a:extLst>
            </p:cNvPr>
            <p:cNvSpPr txBox="1"/>
            <p:nvPr/>
          </p:nvSpPr>
          <p:spPr>
            <a:xfrm>
              <a:off x="6459712" y="3168003"/>
              <a:ext cx="1367682" cy="400110"/>
            </a:xfrm>
            <a:prstGeom prst="rect">
              <a:avLst/>
            </a:prstGeom>
            <a:solidFill>
              <a:schemeClr val="accent1">
                <a:lumMod val="20000"/>
                <a:lumOff val="80000"/>
              </a:schemeClr>
            </a:solidFill>
            <a:ln>
              <a:noFill/>
            </a:ln>
          </p:spPr>
          <p:txBody>
            <a:bodyPr wrap="none" rtlCol="0">
              <a:spAutoFit/>
            </a:bodyPr>
            <a:lstStyle/>
            <a:p>
              <a:r>
                <a:rPr lang="en-US" sz="2000" dirty="0">
                  <a:solidFill>
                    <a:schemeClr val="tx1"/>
                  </a:solidFill>
                  <a:latin typeface="+mn-lt"/>
                </a:rPr>
                <a:t>Accuracy =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E742543-C93C-434B-B5B8-4984CA0340AF}"/>
                    </a:ext>
                  </a:extLst>
                </p:cNvPr>
                <p:cNvSpPr txBox="1"/>
                <p:nvPr/>
              </p:nvSpPr>
              <p:spPr>
                <a:xfrm>
                  <a:off x="7713139" y="3144816"/>
                  <a:ext cx="1608389" cy="583365"/>
                </a:xfrm>
                <a:prstGeom prst="rect">
                  <a:avLst/>
                </a:prstGeom>
                <a:solidFill>
                  <a:schemeClr val="accent1">
                    <a:lumMod val="20000"/>
                    <a:lumOff val="8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m:rPr>
                                <m:sty m:val="p"/>
                              </m:rPr>
                              <a:rPr lang="en-US" sz="2000" b="0" i="0" baseline="0" smtClean="0">
                                <a:latin typeface="Cambria Math" panose="02040503050406030204" pitchFamily="18" charset="0"/>
                              </a:rPr>
                              <m:t>A</m:t>
                            </m:r>
                            <m:r>
                              <a:rPr lang="en-US" sz="2000" b="0" i="0" baseline="0" smtClean="0">
                                <a:latin typeface="Cambria Math" panose="02040503050406030204" pitchFamily="18" charset="0"/>
                              </a:rPr>
                              <m:t>+</m:t>
                            </m:r>
                            <m:r>
                              <m:rPr>
                                <m:sty m:val="p"/>
                              </m:rPr>
                              <a:rPr lang="en-US" sz="2000" b="0" i="0" baseline="0" smtClean="0">
                                <a:latin typeface="Cambria Math" panose="02040503050406030204" pitchFamily="18" charset="0"/>
                              </a:rPr>
                              <m:t>D</m:t>
                            </m:r>
                          </m:num>
                          <m:den>
                            <m:r>
                              <m:rPr>
                                <m:sty m:val="p"/>
                              </m:rPr>
                              <a:rPr lang="en-US" sz="2000" b="0" i="0" smtClean="0">
                                <a:latin typeface="Cambria Math" panose="02040503050406030204" pitchFamily="18" charset="0"/>
                              </a:rPr>
                              <m:t>A</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B</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C</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D</m:t>
                            </m:r>
                          </m:den>
                        </m:f>
                      </m:oMath>
                    </m:oMathPara>
                  </a14:m>
                  <a:endParaRPr lang="en-US" sz="2000" dirty="0">
                    <a:latin typeface="Calibri" panose="020F050202020403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343F55F0-846E-495F-B206-74D0A94A00AC}"/>
                    </a:ext>
                  </a:extLst>
                </p:cNvPr>
                <p:cNvSpPr txBox="1">
                  <a:spLocks noRot="1" noChangeAspect="1" noMove="1" noResize="1" noEditPoints="1" noAdjustHandles="1" noChangeArrowheads="1" noChangeShapeType="1" noTextEdit="1"/>
                </p:cNvSpPr>
                <p:nvPr/>
              </p:nvSpPr>
              <p:spPr>
                <a:xfrm>
                  <a:off x="7713139" y="3144816"/>
                  <a:ext cx="1608389" cy="583365"/>
                </a:xfrm>
                <a:prstGeom prst="rect">
                  <a:avLst/>
                </a:prstGeom>
                <a:blipFill>
                  <a:blip r:embed="rId7"/>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1615239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A7E9DE-A7E9-42D6-921A-9BBC895CA860}"/>
              </a:ext>
            </a:extLst>
          </p:cNvPr>
          <p:cNvPicPr>
            <a:picLocks noChangeAspect="1"/>
          </p:cNvPicPr>
          <p:nvPr/>
        </p:nvPicPr>
        <p:blipFill>
          <a:blip r:embed="rId2"/>
          <a:stretch>
            <a:fillRect/>
          </a:stretch>
        </p:blipFill>
        <p:spPr>
          <a:xfrm>
            <a:off x="5725297" y="1277838"/>
            <a:ext cx="6400504" cy="4525879"/>
          </a:xfrm>
          <a:prstGeom prst="rect">
            <a:avLst/>
          </a:prstGeom>
        </p:spPr>
      </p:pic>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2471957" y="136743"/>
            <a:ext cx="6842620" cy="683361"/>
          </a:xfrm>
        </p:spPr>
        <p:txBody>
          <a:bodyPr/>
          <a:lstStyle/>
          <a:p>
            <a:r>
              <a:rPr lang="en-US" sz="3200" b="1" dirty="0"/>
              <a:t>ABI L2+ ADP Overview</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3"/>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4"/>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D9F64944-DC59-4DED-BF19-26B39508BF1A}"/>
              </a:ext>
            </a:extLst>
          </p:cNvPr>
          <p:cNvGraphicFramePr>
            <a:graphicFrameLocks noGrp="1"/>
          </p:cNvGraphicFramePr>
          <p:nvPr>
            <p:extLst>
              <p:ext uri="{D42A27DB-BD31-4B8C-83A1-F6EECF244321}">
                <p14:modId xmlns:p14="http://schemas.microsoft.com/office/powerpoint/2010/main" val="1088634462"/>
              </p:ext>
            </p:extLst>
          </p:nvPr>
        </p:nvGraphicFramePr>
        <p:xfrm>
          <a:off x="480000" y="4393185"/>
          <a:ext cx="4602760" cy="2123440"/>
        </p:xfrm>
        <a:graphic>
          <a:graphicData uri="http://schemas.openxmlformats.org/drawingml/2006/table">
            <a:tbl>
              <a:tblPr firstRow="1" bandRow="1">
                <a:tableStyleId>{D7AC3CCA-C797-4891-BE02-D94E43425B78}</a:tableStyleId>
              </a:tblPr>
              <a:tblGrid>
                <a:gridCol w="1121329">
                  <a:extLst>
                    <a:ext uri="{9D8B030D-6E8A-4147-A177-3AD203B41FA5}">
                      <a16:colId xmlns:a16="http://schemas.microsoft.com/office/drawing/2014/main" val="3702411680"/>
                    </a:ext>
                  </a:extLst>
                </a:gridCol>
                <a:gridCol w="964734">
                  <a:extLst>
                    <a:ext uri="{9D8B030D-6E8A-4147-A177-3AD203B41FA5}">
                      <a16:colId xmlns:a16="http://schemas.microsoft.com/office/drawing/2014/main" val="3022277520"/>
                    </a:ext>
                  </a:extLst>
                </a:gridCol>
                <a:gridCol w="1023457">
                  <a:extLst>
                    <a:ext uri="{9D8B030D-6E8A-4147-A177-3AD203B41FA5}">
                      <a16:colId xmlns:a16="http://schemas.microsoft.com/office/drawing/2014/main" val="1629173058"/>
                    </a:ext>
                  </a:extLst>
                </a:gridCol>
                <a:gridCol w="1493240">
                  <a:extLst>
                    <a:ext uri="{9D8B030D-6E8A-4147-A177-3AD203B41FA5}">
                      <a16:colId xmlns:a16="http://schemas.microsoft.com/office/drawing/2014/main" val="3690193253"/>
                    </a:ext>
                  </a:extLst>
                </a:gridCol>
              </a:tblGrid>
              <a:tr h="370840">
                <a:tc rowSpan="2">
                  <a:txBody>
                    <a:bodyPr/>
                    <a:lstStyle/>
                    <a:p>
                      <a:pPr algn="ctr"/>
                      <a:r>
                        <a:rPr lang="en-US" sz="1800" dirty="0"/>
                        <a:t>Scan Sector</a:t>
                      </a:r>
                    </a:p>
                  </a:txBody>
                  <a:tcPr anchor="ctr">
                    <a:solidFill>
                      <a:schemeClr val="accent1">
                        <a:lumMod val="20000"/>
                        <a:lumOff val="80000"/>
                      </a:schemeClr>
                    </a:solidFill>
                  </a:tcPr>
                </a:tc>
                <a:tc gridSpan="2">
                  <a:txBody>
                    <a:bodyPr/>
                    <a:lstStyle/>
                    <a:p>
                      <a:pPr algn="ctr"/>
                      <a:r>
                        <a:rPr lang="en-US" sz="1800" dirty="0"/>
                        <a:t>Observation Frequency (min)</a:t>
                      </a:r>
                    </a:p>
                  </a:txBody>
                  <a:tcPr anchor="ctr">
                    <a:solidFill>
                      <a:schemeClr val="accent1">
                        <a:lumMod val="20000"/>
                        <a:lumOff val="80000"/>
                      </a:schemeClr>
                    </a:solidFill>
                  </a:tcPr>
                </a:tc>
                <a:tc hMerge="1">
                  <a:txBody>
                    <a:bodyPr/>
                    <a:lstStyle/>
                    <a:p>
                      <a:pPr algn="ctr"/>
                      <a:endParaRPr lang="en-US" dirty="0"/>
                    </a:p>
                  </a:txBody>
                  <a:tcPr anchor="ctr"/>
                </a:tc>
                <a:tc rowSpan="2">
                  <a:txBody>
                    <a:bodyPr/>
                    <a:lstStyle/>
                    <a:p>
                      <a:pPr algn="ctr"/>
                      <a:r>
                        <a:rPr lang="en-US" sz="1800" dirty="0"/>
                        <a:t>Spatial Resolution at Nadir (km)</a:t>
                      </a:r>
                    </a:p>
                  </a:txBody>
                  <a:tcPr anchor="ctr">
                    <a:solidFill>
                      <a:schemeClr val="accent1">
                        <a:lumMod val="20000"/>
                        <a:lumOff val="80000"/>
                      </a:schemeClr>
                    </a:solidFill>
                  </a:tcPr>
                </a:tc>
                <a:extLst>
                  <a:ext uri="{0D108BD9-81ED-4DB2-BD59-A6C34878D82A}">
                    <a16:rowId xmlns:a16="http://schemas.microsoft.com/office/drawing/2014/main" val="4185191628"/>
                  </a:ext>
                </a:extLst>
              </a:tr>
              <a:tr h="370840">
                <a:tc vMerge="1">
                  <a:txBody>
                    <a:bodyPr/>
                    <a:lstStyle/>
                    <a:p>
                      <a:pPr algn="ctr"/>
                      <a:endParaRPr lang="en-US" dirty="0"/>
                    </a:p>
                  </a:txBody>
                  <a:tcPr anchor="ctr">
                    <a:solidFill>
                      <a:schemeClr val="accent1">
                        <a:lumMod val="20000"/>
                        <a:lumOff val="80000"/>
                      </a:schemeClr>
                    </a:solidFill>
                  </a:tcPr>
                </a:tc>
                <a:tc>
                  <a:txBody>
                    <a:bodyPr/>
                    <a:lstStyle/>
                    <a:p>
                      <a:pPr algn="ctr"/>
                      <a:r>
                        <a:rPr lang="en-US" sz="1800" b="1" dirty="0"/>
                        <a:t>Mode 6</a:t>
                      </a:r>
                    </a:p>
                  </a:txBody>
                  <a:tcPr anchor="ctr">
                    <a:solidFill>
                      <a:schemeClr val="accent1">
                        <a:lumMod val="20000"/>
                        <a:lumOff val="80000"/>
                      </a:schemeClr>
                    </a:solidFill>
                  </a:tcPr>
                </a:tc>
                <a:tc>
                  <a:txBody>
                    <a:bodyPr/>
                    <a:lstStyle/>
                    <a:p>
                      <a:pPr algn="ctr"/>
                      <a:r>
                        <a:rPr lang="en-US" sz="1800" b="1" dirty="0"/>
                        <a:t>Mode 4</a:t>
                      </a:r>
                    </a:p>
                  </a:txBody>
                  <a:tcPr anchor="ctr">
                    <a:solidFill>
                      <a:schemeClr val="accent1">
                        <a:lumMod val="20000"/>
                        <a:lumOff val="80000"/>
                      </a:schemeClr>
                    </a:solidFill>
                  </a:tcPr>
                </a:tc>
                <a:tc vMerge="1">
                  <a:txBody>
                    <a:bodyPr/>
                    <a:lstStyle/>
                    <a:p>
                      <a:pPr algn="ctr"/>
                      <a:endParaRPr lang="en-US" dirty="0"/>
                    </a:p>
                  </a:txBody>
                  <a:tcPr anchor="ctr">
                    <a:solidFill>
                      <a:schemeClr val="accent1">
                        <a:lumMod val="20000"/>
                        <a:lumOff val="80000"/>
                      </a:schemeClr>
                    </a:solidFill>
                  </a:tcPr>
                </a:tc>
                <a:extLst>
                  <a:ext uri="{0D108BD9-81ED-4DB2-BD59-A6C34878D82A}">
                    <a16:rowId xmlns:a16="http://schemas.microsoft.com/office/drawing/2014/main" val="615283270"/>
                  </a:ext>
                </a:extLst>
              </a:tr>
              <a:tr h="370840">
                <a:tc>
                  <a:txBody>
                    <a:bodyPr/>
                    <a:lstStyle/>
                    <a:p>
                      <a:r>
                        <a:rPr lang="en-US" sz="1800" dirty="0"/>
                        <a:t>FULL DISK</a:t>
                      </a:r>
                    </a:p>
                  </a:txBody>
                  <a:tcPr>
                    <a:solidFill>
                      <a:srgbClr val="E7E7E7"/>
                    </a:solidFill>
                  </a:tcPr>
                </a:tc>
                <a:tc>
                  <a:txBody>
                    <a:bodyPr/>
                    <a:lstStyle/>
                    <a:p>
                      <a:pPr algn="ctr"/>
                      <a:r>
                        <a:rPr lang="en-US" sz="1800" dirty="0"/>
                        <a:t>10</a:t>
                      </a:r>
                    </a:p>
                  </a:txBody>
                  <a:tcPr>
                    <a:solidFill>
                      <a:srgbClr val="E7E7E7"/>
                    </a:solidFill>
                  </a:tcPr>
                </a:tc>
                <a:tc>
                  <a:txBody>
                    <a:bodyPr/>
                    <a:lstStyle/>
                    <a:p>
                      <a:pPr algn="ctr"/>
                      <a:r>
                        <a:rPr lang="en-US" sz="1800" dirty="0"/>
                        <a:t>5</a:t>
                      </a:r>
                    </a:p>
                  </a:txBody>
                  <a:tcPr>
                    <a:solidFill>
                      <a:srgbClr val="E7E7E7"/>
                    </a:solidFill>
                  </a:tcPr>
                </a:tc>
                <a:tc rowSpan="3">
                  <a:txBody>
                    <a:bodyPr/>
                    <a:lstStyle/>
                    <a:p>
                      <a:pPr algn="ctr"/>
                      <a:r>
                        <a:rPr lang="en-US" sz="1800" dirty="0"/>
                        <a:t>2</a:t>
                      </a:r>
                    </a:p>
                  </a:txBody>
                  <a:tcPr anchor="ctr"/>
                </a:tc>
                <a:extLst>
                  <a:ext uri="{0D108BD9-81ED-4DB2-BD59-A6C34878D82A}">
                    <a16:rowId xmlns:a16="http://schemas.microsoft.com/office/drawing/2014/main" val="2428113113"/>
                  </a:ext>
                </a:extLst>
              </a:tr>
              <a:tr h="370840">
                <a:tc>
                  <a:txBody>
                    <a:bodyPr/>
                    <a:lstStyle/>
                    <a:p>
                      <a:r>
                        <a:rPr lang="en-US" sz="1800" dirty="0"/>
                        <a:t>CONUS</a:t>
                      </a:r>
                    </a:p>
                  </a:txBody>
                  <a:tcPr>
                    <a:solidFill>
                      <a:srgbClr val="E7E7E7"/>
                    </a:solidFill>
                  </a:tcPr>
                </a:tc>
                <a:tc>
                  <a:txBody>
                    <a:bodyPr/>
                    <a:lstStyle/>
                    <a:p>
                      <a:pPr algn="ctr"/>
                      <a:r>
                        <a:rPr lang="en-US" sz="1800" dirty="0"/>
                        <a:t>10</a:t>
                      </a:r>
                    </a:p>
                  </a:txBody>
                  <a:tcPr>
                    <a:solidFill>
                      <a:srgbClr val="E7E7E7"/>
                    </a:solidFill>
                  </a:tcPr>
                </a:tc>
                <a:tc>
                  <a:txBody>
                    <a:bodyPr/>
                    <a:lstStyle/>
                    <a:p>
                      <a:pPr algn="ctr"/>
                      <a:r>
                        <a:rPr lang="en-US" sz="1800" dirty="0"/>
                        <a:t>5</a:t>
                      </a:r>
                    </a:p>
                  </a:txBody>
                  <a:tcPr>
                    <a:solidFill>
                      <a:srgbClr val="E7E7E7"/>
                    </a:solidFill>
                  </a:tcPr>
                </a:tc>
                <a:tc vMerge="1">
                  <a:txBody>
                    <a:bodyPr/>
                    <a:lstStyle/>
                    <a:p>
                      <a:endParaRPr lang="en-US" dirty="0"/>
                    </a:p>
                  </a:txBody>
                  <a:tcPr/>
                </a:tc>
                <a:extLst>
                  <a:ext uri="{0D108BD9-81ED-4DB2-BD59-A6C34878D82A}">
                    <a16:rowId xmlns:a16="http://schemas.microsoft.com/office/drawing/2014/main" val="1235861515"/>
                  </a:ext>
                </a:extLst>
              </a:tr>
              <a:tr h="370840">
                <a:tc>
                  <a:txBody>
                    <a:bodyPr/>
                    <a:lstStyle/>
                    <a:p>
                      <a:r>
                        <a:rPr lang="en-US" sz="1800" dirty="0"/>
                        <a:t>MESO</a:t>
                      </a:r>
                    </a:p>
                  </a:txBody>
                  <a:tcPr>
                    <a:solidFill>
                      <a:srgbClr val="E7E7E7"/>
                    </a:solidFill>
                  </a:tcPr>
                </a:tc>
                <a:tc>
                  <a:txBody>
                    <a:bodyPr/>
                    <a:lstStyle/>
                    <a:p>
                      <a:pPr algn="ctr"/>
                      <a:r>
                        <a:rPr lang="en-US" sz="1800" dirty="0"/>
                        <a:t>5</a:t>
                      </a:r>
                    </a:p>
                  </a:txBody>
                  <a:tcPr>
                    <a:solidFill>
                      <a:srgbClr val="E7E7E7"/>
                    </a:solidFill>
                  </a:tcPr>
                </a:tc>
                <a:tc>
                  <a:txBody>
                    <a:bodyPr/>
                    <a:lstStyle/>
                    <a:p>
                      <a:pPr algn="ctr"/>
                      <a:r>
                        <a:rPr lang="en-US" sz="1800" dirty="0"/>
                        <a:t>-----</a:t>
                      </a:r>
                    </a:p>
                  </a:txBody>
                  <a:tcPr>
                    <a:solidFill>
                      <a:srgbClr val="E7E7E7"/>
                    </a:solidFill>
                  </a:tcPr>
                </a:tc>
                <a:tc vMerge="1">
                  <a:txBody>
                    <a:bodyPr/>
                    <a:lstStyle/>
                    <a:p>
                      <a:endParaRPr lang="en-US" dirty="0"/>
                    </a:p>
                  </a:txBody>
                  <a:tcPr/>
                </a:tc>
                <a:extLst>
                  <a:ext uri="{0D108BD9-81ED-4DB2-BD59-A6C34878D82A}">
                    <a16:rowId xmlns:a16="http://schemas.microsoft.com/office/drawing/2014/main" val="2148875935"/>
                  </a:ext>
                </a:extLst>
              </a:tr>
            </a:tbl>
          </a:graphicData>
        </a:graphic>
      </p:graphicFrame>
      <p:sp>
        <p:nvSpPr>
          <p:cNvPr id="17" name="Text Placeholder 6">
            <a:extLst>
              <a:ext uri="{FF2B5EF4-FFF2-40B4-BE49-F238E27FC236}">
                <a16:creationId xmlns:a16="http://schemas.microsoft.com/office/drawing/2014/main" id="{8BB5B358-BEAF-49F9-AC04-E16E19C2EB5B}"/>
              </a:ext>
            </a:extLst>
          </p:cNvPr>
          <p:cNvSpPr>
            <a:spLocks noGrp="1"/>
          </p:cNvSpPr>
          <p:nvPr>
            <p:ph type="body" idx="1"/>
          </p:nvPr>
        </p:nvSpPr>
        <p:spPr>
          <a:xfrm>
            <a:off x="130442" y="1328410"/>
            <a:ext cx="5726661" cy="3002753"/>
          </a:xfrm>
        </p:spPr>
        <p:txBody>
          <a:bodyPr/>
          <a:lstStyle/>
          <a:p>
            <a:pPr marL="228600" indent="-228600">
              <a:lnSpc>
                <a:spcPct val="90000"/>
              </a:lnSpc>
              <a:spcBef>
                <a:spcPts val="1000"/>
              </a:spcBef>
            </a:pPr>
            <a:r>
              <a:rPr lang="en-US" sz="2400" dirty="0"/>
              <a:t>ABI Aerosol Detection Product (ADP) indicates the presence of smoke or dust aerosols in the atmosphere </a:t>
            </a:r>
          </a:p>
          <a:p>
            <a:pPr marL="628650" lvl="1" indent="-228600">
              <a:lnSpc>
                <a:spcPct val="90000"/>
              </a:lnSpc>
              <a:spcBef>
                <a:spcPts val="1000"/>
              </a:spcBef>
            </a:pPr>
            <a:r>
              <a:rPr lang="en-US" sz="2000" dirty="0"/>
              <a:t>Binary (“yes/no”) detection</a:t>
            </a:r>
          </a:p>
          <a:p>
            <a:pPr marL="228600" indent="-228600">
              <a:lnSpc>
                <a:spcPct val="90000"/>
              </a:lnSpc>
              <a:spcBef>
                <a:spcPts val="1000"/>
              </a:spcBef>
            </a:pPr>
            <a:r>
              <a:rPr lang="en-US" sz="2400" dirty="0"/>
              <a:t>Daytime product only</a:t>
            </a:r>
          </a:p>
          <a:p>
            <a:pPr marL="228600" indent="-228600">
              <a:lnSpc>
                <a:spcPct val="90000"/>
              </a:lnSpc>
              <a:spcBef>
                <a:spcPts val="1000"/>
              </a:spcBef>
            </a:pPr>
            <a:r>
              <a:rPr lang="en-US" sz="2400" dirty="0"/>
              <a:t>ADP not retrieved over areas with clouds or snow/ice</a:t>
            </a:r>
          </a:p>
        </p:txBody>
      </p:sp>
      <p:pic>
        <p:nvPicPr>
          <p:cNvPr id="7" name="Picture 6">
            <a:extLst>
              <a:ext uri="{FF2B5EF4-FFF2-40B4-BE49-F238E27FC236}">
                <a16:creationId xmlns:a16="http://schemas.microsoft.com/office/drawing/2014/main" id="{68077E03-84A6-4974-BA0F-2BBE6E58BE83}"/>
              </a:ext>
            </a:extLst>
          </p:cNvPr>
          <p:cNvPicPr>
            <a:picLocks noChangeAspect="1"/>
          </p:cNvPicPr>
          <p:nvPr/>
        </p:nvPicPr>
        <p:blipFill>
          <a:blip r:embed="rId6"/>
          <a:stretch>
            <a:fillRect/>
          </a:stretch>
        </p:blipFill>
        <p:spPr>
          <a:xfrm>
            <a:off x="5725297" y="1426391"/>
            <a:ext cx="1484991" cy="541197"/>
          </a:xfrm>
          <a:prstGeom prst="rect">
            <a:avLst/>
          </a:prstGeom>
        </p:spPr>
      </p:pic>
      <p:sp>
        <p:nvSpPr>
          <p:cNvPr id="15" name="TextBox 14">
            <a:extLst>
              <a:ext uri="{FF2B5EF4-FFF2-40B4-BE49-F238E27FC236}">
                <a16:creationId xmlns:a16="http://schemas.microsoft.com/office/drawing/2014/main" id="{30A3CBC3-501A-453D-B929-DBF4F3052B7D}"/>
              </a:ext>
            </a:extLst>
          </p:cNvPr>
          <p:cNvSpPr txBox="1"/>
          <p:nvPr/>
        </p:nvSpPr>
        <p:spPr>
          <a:xfrm>
            <a:off x="8292502" y="1372741"/>
            <a:ext cx="2044149" cy="400110"/>
          </a:xfrm>
          <a:prstGeom prst="rect">
            <a:avLst/>
          </a:prstGeom>
          <a:noFill/>
        </p:spPr>
        <p:txBody>
          <a:bodyPr wrap="none" rtlCol="0">
            <a:spAutoFit/>
          </a:bodyPr>
          <a:lstStyle/>
          <a:p>
            <a:r>
              <a:rPr lang="en-US" sz="2000" b="1" dirty="0">
                <a:solidFill>
                  <a:schemeClr val="bg1"/>
                </a:solidFill>
                <a:latin typeface="+mn-lt"/>
              </a:rPr>
              <a:t>GOES-16 ABI ADP</a:t>
            </a:r>
          </a:p>
        </p:txBody>
      </p:sp>
      <p:sp>
        <p:nvSpPr>
          <p:cNvPr id="23" name="TextBox 22">
            <a:extLst>
              <a:ext uri="{FF2B5EF4-FFF2-40B4-BE49-F238E27FC236}">
                <a16:creationId xmlns:a16="http://schemas.microsoft.com/office/drawing/2014/main" id="{1FAF1AE0-F97F-41F9-A19E-A9D9DD41BFBD}"/>
              </a:ext>
            </a:extLst>
          </p:cNvPr>
          <p:cNvSpPr txBox="1"/>
          <p:nvPr/>
        </p:nvSpPr>
        <p:spPr>
          <a:xfrm>
            <a:off x="7916191" y="5876347"/>
            <a:ext cx="3019288" cy="307777"/>
          </a:xfrm>
          <a:prstGeom prst="rect">
            <a:avLst/>
          </a:prstGeom>
          <a:noFill/>
          <a:ln>
            <a:noFill/>
          </a:ln>
        </p:spPr>
        <p:txBody>
          <a:bodyPr wrap="none" rtlCol="0">
            <a:spAutoFit/>
          </a:bodyPr>
          <a:lstStyle/>
          <a:p>
            <a:r>
              <a:rPr lang="en-US" kern="1200" dirty="0">
                <a:solidFill>
                  <a:schemeClr val="bg1"/>
                </a:solidFill>
                <a:latin typeface="Calibri" panose="020F0502020204030204"/>
                <a:ea typeface="+mn-ea"/>
                <a:cs typeface="+mn-cs"/>
              </a:rPr>
              <a:t>Animation from </a:t>
            </a:r>
            <a:r>
              <a:rPr lang="en-US" kern="1200" dirty="0" err="1">
                <a:solidFill>
                  <a:schemeClr val="bg1"/>
                </a:solidFill>
                <a:latin typeface="Calibri" panose="020F0502020204030204"/>
                <a:ea typeface="+mn-ea"/>
                <a:cs typeface="+mn-cs"/>
                <a:hlinkClick r:id="rId7">
                  <a:extLst>
                    <a:ext uri="{A12FA001-AC4F-418D-AE19-62706E023703}">
                      <ahyp:hlinkClr xmlns:ahyp="http://schemas.microsoft.com/office/drawing/2018/hyperlinkcolor" val="tx"/>
                    </a:ext>
                  </a:extLst>
                </a:hlinkClick>
              </a:rPr>
              <a:t>AerosolWatch</a:t>
            </a:r>
            <a:r>
              <a:rPr lang="en-US" kern="1200" dirty="0">
                <a:solidFill>
                  <a:schemeClr val="bg1"/>
                </a:solidFill>
                <a:latin typeface="Calibri" panose="020F0502020204030204"/>
                <a:ea typeface="+mn-ea"/>
                <a:cs typeface="+mn-cs"/>
                <a:hlinkClick r:id="rId7">
                  <a:extLst>
                    <a:ext uri="{A12FA001-AC4F-418D-AE19-62706E023703}">
                      <ahyp:hlinkClr xmlns:ahyp="http://schemas.microsoft.com/office/drawing/2018/hyperlinkcolor" val="tx"/>
                    </a:ext>
                  </a:extLst>
                </a:hlinkClick>
              </a:rPr>
              <a:t> website</a:t>
            </a:r>
            <a:endParaRPr lang="en-US" kern="1200" dirty="0">
              <a:solidFill>
                <a:schemeClr val="bg1"/>
              </a:solidFill>
              <a:latin typeface="Calibri" panose="020F0502020204030204"/>
              <a:ea typeface="+mn-ea"/>
              <a:cs typeface="+mn-cs"/>
            </a:endParaRPr>
          </a:p>
        </p:txBody>
      </p:sp>
      <p:sp>
        <p:nvSpPr>
          <p:cNvPr id="2" name="Oval 1">
            <a:extLst>
              <a:ext uri="{FF2B5EF4-FFF2-40B4-BE49-F238E27FC236}">
                <a16:creationId xmlns:a16="http://schemas.microsoft.com/office/drawing/2014/main" id="{778D3557-0D1C-441E-AFC5-A467B1914805}"/>
              </a:ext>
            </a:extLst>
          </p:cNvPr>
          <p:cNvSpPr/>
          <p:nvPr/>
        </p:nvSpPr>
        <p:spPr>
          <a:xfrm rot="20723162">
            <a:off x="6535278" y="4459972"/>
            <a:ext cx="1630249" cy="836492"/>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0F43BE-F479-4744-A0DD-5D1BBF505365}"/>
              </a:ext>
            </a:extLst>
          </p:cNvPr>
          <p:cNvSpPr/>
          <p:nvPr/>
        </p:nvSpPr>
        <p:spPr>
          <a:xfrm rot="984892">
            <a:off x="9385922" y="3123661"/>
            <a:ext cx="2367625" cy="1037445"/>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114148-33EF-469E-B0B8-FE3D48D23C5C}"/>
              </a:ext>
            </a:extLst>
          </p:cNvPr>
          <p:cNvSpPr txBox="1"/>
          <p:nvPr/>
        </p:nvSpPr>
        <p:spPr>
          <a:xfrm>
            <a:off x="8126887" y="4420027"/>
            <a:ext cx="886781" cy="400110"/>
          </a:xfrm>
          <a:prstGeom prst="rect">
            <a:avLst/>
          </a:prstGeom>
          <a:noFill/>
        </p:spPr>
        <p:txBody>
          <a:bodyPr wrap="none" rtlCol="0">
            <a:spAutoFit/>
          </a:bodyPr>
          <a:lstStyle/>
          <a:p>
            <a:r>
              <a:rPr lang="en-US" sz="2000" b="1" dirty="0">
                <a:solidFill>
                  <a:schemeClr val="bg1"/>
                </a:solidFill>
                <a:latin typeface="+mn-lt"/>
              </a:rPr>
              <a:t>smoke</a:t>
            </a:r>
          </a:p>
        </p:txBody>
      </p:sp>
      <p:sp>
        <p:nvSpPr>
          <p:cNvPr id="18" name="TextBox 17">
            <a:extLst>
              <a:ext uri="{FF2B5EF4-FFF2-40B4-BE49-F238E27FC236}">
                <a16:creationId xmlns:a16="http://schemas.microsoft.com/office/drawing/2014/main" id="{CD95426C-625B-46C1-88D5-AF914B33ED88}"/>
              </a:ext>
            </a:extLst>
          </p:cNvPr>
          <p:cNvSpPr txBox="1"/>
          <p:nvPr/>
        </p:nvSpPr>
        <p:spPr>
          <a:xfrm>
            <a:off x="10527597" y="2721472"/>
            <a:ext cx="651140" cy="400110"/>
          </a:xfrm>
          <a:prstGeom prst="rect">
            <a:avLst/>
          </a:prstGeom>
          <a:noFill/>
        </p:spPr>
        <p:txBody>
          <a:bodyPr wrap="none" rtlCol="0">
            <a:spAutoFit/>
          </a:bodyPr>
          <a:lstStyle/>
          <a:p>
            <a:r>
              <a:rPr lang="en-US" sz="2000" b="1" dirty="0">
                <a:solidFill>
                  <a:schemeClr val="bg1"/>
                </a:solidFill>
                <a:latin typeface="+mn-lt"/>
              </a:rPr>
              <a:t>dust</a:t>
            </a:r>
          </a:p>
        </p:txBody>
      </p:sp>
    </p:spTree>
    <p:extLst>
      <p:ext uri="{BB962C8B-B14F-4D97-AF65-F5344CB8AC3E}">
        <p14:creationId xmlns:p14="http://schemas.microsoft.com/office/powerpoint/2010/main" val="85868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C899D-7717-4258-B9D2-AF1666383B3A}"/>
              </a:ext>
            </a:extLst>
          </p:cNvPr>
          <p:cNvSpPr txBox="1"/>
          <p:nvPr/>
        </p:nvSpPr>
        <p:spPr>
          <a:xfrm>
            <a:off x="4017556" y="1126282"/>
            <a:ext cx="8089556" cy="461665"/>
          </a:xfrm>
          <a:prstGeom prst="rect">
            <a:avLst/>
          </a:prstGeom>
          <a:solidFill>
            <a:schemeClr val="accent1">
              <a:lumMod val="20000"/>
              <a:lumOff val="80000"/>
            </a:schemeClr>
          </a:solidFill>
        </p:spPr>
        <p:txBody>
          <a:bodyPr wrap="square" rtlCol="0">
            <a:spAutoFit/>
          </a:bodyPr>
          <a:lstStyle/>
          <a:p>
            <a:pPr algn="ctr"/>
            <a:r>
              <a:rPr lang="en-US" sz="2400" b="1" dirty="0">
                <a:latin typeface="Calibri" panose="020F0502020204030204" pitchFamily="34" charset="0"/>
                <a:cs typeface="Calibri" panose="020F0502020204030204" pitchFamily="34" charset="0"/>
              </a:rPr>
              <a:t>Dust Detection</a:t>
            </a:r>
          </a:p>
        </p:txBody>
      </p:sp>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a:xfrm>
            <a:off x="84887" y="1120782"/>
            <a:ext cx="5953447" cy="5600694"/>
          </a:xfrm>
        </p:spPr>
        <p:txBody>
          <a:bodyPr/>
          <a:lstStyle/>
          <a:p>
            <a:pPr marL="228600" indent="-227013">
              <a:lnSpc>
                <a:spcPct val="90000"/>
              </a:lnSpc>
              <a:spcBef>
                <a:spcPts val="1000"/>
              </a:spcBef>
            </a:pPr>
            <a:r>
              <a:rPr lang="en-US" sz="2400" dirty="0"/>
              <a:t>GOES-19 dust detection </a:t>
            </a:r>
            <a:br>
              <a:rPr lang="en-US" sz="2400" dirty="0"/>
            </a:br>
            <a:r>
              <a:rPr lang="en-US" sz="2400" dirty="0"/>
              <a:t>POCD is low and POFD is </a:t>
            </a:r>
            <a:br>
              <a:rPr lang="en-US" sz="2400" dirty="0"/>
            </a:br>
            <a:r>
              <a:rPr lang="en-US" sz="2400" dirty="0"/>
              <a:t>very high prior to mid-Dec</a:t>
            </a:r>
          </a:p>
          <a:p>
            <a:pPr marL="228600" indent="-227013">
              <a:lnSpc>
                <a:spcPct val="90000"/>
              </a:lnSpc>
              <a:spcBef>
                <a:spcPts val="1000"/>
              </a:spcBef>
            </a:pPr>
            <a:r>
              <a:rPr lang="en-US" sz="2400" dirty="0"/>
              <a:t>After fixes to INR &amp; updates </a:t>
            </a:r>
            <a:br>
              <a:rPr lang="en-US" sz="2400" dirty="0"/>
            </a:br>
            <a:r>
              <a:rPr lang="en-US" sz="2400" dirty="0"/>
              <a:t>to improve CCR, GOES-19 </a:t>
            </a:r>
            <a:br>
              <a:rPr lang="en-US" sz="2400" dirty="0"/>
            </a:br>
            <a:r>
              <a:rPr lang="en-US" sz="2400" dirty="0"/>
              <a:t>dust detection improved!</a:t>
            </a:r>
          </a:p>
          <a:p>
            <a:pPr marL="628650" lvl="1" indent="-227013">
              <a:lnSpc>
                <a:spcPct val="90000"/>
              </a:lnSpc>
              <a:spcBef>
                <a:spcPts val="1000"/>
              </a:spcBef>
            </a:pPr>
            <a:r>
              <a:rPr lang="en-US" sz="2000" dirty="0"/>
              <a:t>GOES-19 POCD of 77% is </a:t>
            </a:r>
            <a:br>
              <a:rPr lang="en-US" sz="2000" dirty="0"/>
            </a:br>
            <a:r>
              <a:rPr lang="en-US" sz="2000" dirty="0"/>
              <a:t>slightly better than that of </a:t>
            </a:r>
            <a:br>
              <a:rPr lang="en-US" sz="2000" dirty="0"/>
            </a:br>
            <a:r>
              <a:rPr lang="en-US" sz="2000" dirty="0"/>
              <a:t>GOES-16 (73%) &amp; GOES-18 </a:t>
            </a:r>
            <a:br>
              <a:rPr lang="en-US" sz="2000" dirty="0"/>
            </a:br>
            <a:r>
              <a:rPr lang="en-US" sz="2000" dirty="0"/>
              <a:t>(76%)</a:t>
            </a:r>
          </a:p>
          <a:p>
            <a:pPr marL="228600" indent="-227013">
              <a:lnSpc>
                <a:spcPct val="90000"/>
              </a:lnSpc>
              <a:spcBef>
                <a:spcPts val="1000"/>
              </a:spcBef>
            </a:pPr>
            <a:r>
              <a:rPr lang="en-US" sz="2400" dirty="0"/>
              <a:t>GOES-19 is not meeting requirement of 80% POCD due to the short validation period, but performance is comparable to other GOES-R satellites, which are Full Maturity for ADP</a:t>
            </a:r>
          </a:p>
          <a:p>
            <a:pPr marL="628650" lvl="1" indent="-227013">
              <a:lnSpc>
                <a:spcPct val="90000"/>
              </a:lnSpc>
              <a:spcBef>
                <a:spcPts val="1000"/>
              </a:spcBef>
            </a:pPr>
            <a:r>
              <a:rPr lang="en-US" sz="2000" dirty="0"/>
              <a:t>GOES-19 is expected to meet requirements over a longer validation period</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20</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1659369" y="104766"/>
            <a:ext cx="8450801" cy="792655"/>
          </a:xfrm>
        </p:spPr>
        <p:txBody>
          <a:bodyPr/>
          <a:lstStyle/>
          <a:p>
            <a:r>
              <a:rPr lang="en-US" b="1" dirty="0"/>
              <a:t>Dust ADP-AERONET Validation Statistics</a:t>
            </a:r>
          </a:p>
        </p:txBody>
      </p:sp>
      <p:graphicFrame>
        <p:nvGraphicFramePr>
          <p:cNvPr id="11" name="Table 10">
            <a:extLst>
              <a:ext uri="{FF2B5EF4-FFF2-40B4-BE49-F238E27FC236}">
                <a16:creationId xmlns:a16="http://schemas.microsoft.com/office/drawing/2014/main" id="{9EAC92B5-3FEF-44D3-A89F-50239D5B003B}"/>
              </a:ext>
            </a:extLst>
          </p:cNvPr>
          <p:cNvGraphicFramePr>
            <a:graphicFrameLocks noGrp="1"/>
          </p:cNvGraphicFramePr>
          <p:nvPr>
            <p:extLst>
              <p:ext uri="{D42A27DB-BD31-4B8C-83A1-F6EECF244321}">
                <p14:modId xmlns:p14="http://schemas.microsoft.com/office/powerpoint/2010/main" val="747355603"/>
              </p:ext>
            </p:extLst>
          </p:nvPr>
        </p:nvGraphicFramePr>
        <p:xfrm>
          <a:off x="4009318" y="1587947"/>
          <a:ext cx="8106032" cy="2936995"/>
        </p:xfrm>
        <a:graphic>
          <a:graphicData uri="http://schemas.openxmlformats.org/drawingml/2006/table">
            <a:tbl>
              <a:tblPr firstRow="1" bandRow="1">
                <a:tableStyleId>{D7AC3CCA-C797-4891-BE02-D94E43425B78}</a:tableStyleId>
              </a:tblPr>
              <a:tblGrid>
                <a:gridCol w="928327">
                  <a:extLst>
                    <a:ext uri="{9D8B030D-6E8A-4147-A177-3AD203B41FA5}">
                      <a16:colId xmlns:a16="http://schemas.microsoft.com/office/drawing/2014/main" val="3198114592"/>
                    </a:ext>
                  </a:extLst>
                </a:gridCol>
                <a:gridCol w="982851">
                  <a:extLst>
                    <a:ext uri="{9D8B030D-6E8A-4147-A177-3AD203B41FA5}">
                      <a16:colId xmlns:a16="http://schemas.microsoft.com/office/drawing/2014/main" val="3036768616"/>
                    </a:ext>
                  </a:extLst>
                </a:gridCol>
                <a:gridCol w="889686">
                  <a:extLst>
                    <a:ext uri="{9D8B030D-6E8A-4147-A177-3AD203B41FA5}">
                      <a16:colId xmlns:a16="http://schemas.microsoft.com/office/drawing/2014/main" val="20001"/>
                    </a:ext>
                  </a:extLst>
                </a:gridCol>
                <a:gridCol w="889687">
                  <a:extLst>
                    <a:ext uri="{9D8B030D-6E8A-4147-A177-3AD203B41FA5}">
                      <a16:colId xmlns:a16="http://schemas.microsoft.com/office/drawing/2014/main" val="20002"/>
                    </a:ext>
                  </a:extLst>
                </a:gridCol>
                <a:gridCol w="906162">
                  <a:extLst>
                    <a:ext uri="{9D8B030D-6E8A-4147-A177-3AD203B41FA5}">
                      <a16:colId xmlns:a16="http://schemas.microsoft.com/office/drawing/2014/main" val="20003"/>
                    </a:ext>
                  </a:extLst>
                </a:gridCol>
                <a:gridCol w="930876">
                  <a:extLst>
                    <a:ext uri="{9D8B030D-6E8A-4147-A177-3AD203B41FA5}">
                      <a16:colId xmlns:a16="http://schemas.microsoft.com/office/drawing/2014/main" val="20004"/>
                    </a:ext>
                  </a:extLst>
                </a:gridCol>
                <a:gridCol w="757881">
                  <a:extLst>
                    <a:ext uri="{9D8B030D-6E8A-4147-A177-3AD203B41FA5}">
                      <a16:colId xmlns:a16="http://schemas.microsoft.com/office/drawing/2014/main" val="20006"/>
                    </a:ext>
                  </a:extLst>
                </a:gridCol>
                <a:gridCol w="757881">
                  <a:extLst>
                    <a:ext uri="{9D8B030D-6E8A-4147-A177-3AD203B41FA5}">
                      <a16:colId xmlns:a16="http://schemas.microsoft.com/office/drawing/2014/main" val="20007"/>
                    </a:ext>
                  </a:extLst>
                </a:gridCol>
                <a:gridCol w="1062681">
                  <a:extLst>
                    <a:ext uri="{9D8B030D-6E8A-4147-A177-3AD203B41FA5}">
                      <a16:colId xmlns:a16="http://schemas.microsoft.com/office/drawing/2014/main" val="1268167958"/>
                    </a:ext>
                  </a:extLst>
                </a:gridCol>
              </a:tblGrid>
              <a:tr h="615797">
                <a:tc>
                  <a:txBody>
                    <a:bodyPr/>
                    <a:lstStyle/>
                    <a:p>
                      <a:pPr algn="ctr"/>
                      <a:r>
                        <a:rPr lang="en-US" dirty="0">
                          <a:solidFill>
                            <a:schemeClr val="tx1"/>
                          </a:solidFill>
                        </a:rPr>
                        <a:t>Time Period</a:t>
                      </a:r>
                    </a:p>
                  </a:txBody>
                  <a:tcPr anchor="ctr">
                    <a:solidFill>
                      <a:schemeClr val="accent1">
                        <a:lumMod val="20000"/>
                        <a:lumOff val="80000"/>
                      </a:schemeClr>
                    </a:solidFill>
                  </a:tcPr>
                </a:tc>
                <a:tc>
                  <a:txBody>
                    <a:bodyPr/>
                    <a:lstStyle/>
                    <a:p>
                      <a:pPr algn="ctr"/>
                      <a:r>
                        <a:rPr lang="en-US" dirty="0"/>
                        <a:t>Satellite</a:t>
                      </a:r>
                      <a:endParaRPr lang="en-US" dirty="0">
                        <a:solidFill>
                          <a:schemeClr val="tx1"/>
                        </a:solidFill>
                      </a:endParaRPr>
                    </a:p>
                  </a:txBody>
                  <a:tcPr anchor="ctr">
                    <a:solidFill>
                      <a:schemeClr val="accent1">
                        <a:lumMod val="20000"/>
                        <a:lumOff val="80000"/>
                      </a:schemeClr>
                    </a:solidFill>
                  </a:tcPr>
                </a:tc>
                <a:tc>
                  <a:txBody>
                    <a:bodyPr/>
                    <a:lstStyle/>
                    <a:p>
                      <a:pPr algn="ctr"/>
                      <a:r>
                        <a:rPr lang="en-US" sz="2000" dirty="0"/>
                        <a:t>A</a:t>
                      </a:r>
                      <a:br>
                        <a:rPr lang="en-US" sz="1600" dirty="0"/>
                      </a:br>
                      <a:r>
                        <a:rPr lang="en-US" sz="1400" dirty="0"/>
                        <a:t>correct detection</a:t>
                      </a:r>
                      <a:endParaRPr lang="en-US" sz="16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t>B</a:t>
                      </a:r>
                      <a:br>
                        <a:rPr lang="en-US" sz="1600" baseline="0" dirty="0"/>
                      </a:br>
                      <a:r>
                        <a:rPr lang="en-US" sz="1400" baseline="0" dirty="0"/>
                        <a:t>false detection</a:t>
                      </a:r>
                      <a:endParaRPr lang="en-US" sz="16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t>C</a:t>
                      </a:r>
                      <a:br>
                        <a:rPr lang="en-US" sz="1600" baseline="0" dirty="0"/>
                      </a:br>
                      <a:r>
                        <a:rPr lang="en-US" sz="1400" baseline="0" dirty="0"/>
                        <a:t>missed detection</a:t>
                      </a:r>
                      <a:endParaRPr lang="en-US" sz="16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D</a:t>
                      </a:r>
                      <a:br>
                        <a:rPr lang="en-US" sz="1600" dirty="0"/>
                      </a:br>
                      <a:r>
                        <a:rPr lang="en-US" sz="1400" dirty="0"/>
                        <a:t>null detection</a:t>
                      </a:r>
                      <a:endParaRPr lang="en-US" sz="1600" dirty="0">
                        <a:solidFill>
                          <a:schemeClr val="tx1"/>
                        </a:solidFill>
                      </a:endParaRPr>
                    </a:p>
                  </a:txBody>
                  <a:tcPr anchor="ctr">
                    <a:solidFill>
                      <a:schemeClr val="accent1">
                        <a:lumMod val="20000"/>
                        <a:lumOff val="80000"/>
                      </a:schemeClr>
                    </a:solidFill>
                  </a:tcPr>
                </a:tc>
                <a:tc>
                  <a:txBody>
                    <a:bodyPr/>
                    <a:lstStyle/>
                    <a:p>
                      <a:pPr algn="ctr"/>
                      <a:r>
                        <a:rPr lang="en-US" sz="1800" dirty="0"/>
                        <a:t>POCD (%)</a:t>
                      </a:r>
                      <a:endParaRPr lang="en-US" sz="1800" dirty="0">
                        <a:solidFill>
                          <a:schemeClr val="tx1"/>
                        </a:solidFill>
                      </a:endParaRPr>
                    </a:p>
                  </a:txBody>
                  <a:tcPr anchor="ctr">
                    <a:solidFill>
                      <a:schemeClr val="accent1">
                        <a:lumMod val="20000"/>
                        <a:lumOff val="80000"/>
                      </a:schemeClr>
                    </a:solidFill>
                  </a:tcPr>
                </a:tc>
                <a:tc>
                  <a:txBody>
                    <a:bodyPr/>
                    <a:lstStyle/>
                    <a:p>
                      <a:pPr algn="ctr"/>
                      <a:r>
                        <a:rPr lang="en-US" sz="1800" dirty="0"/>
                        <a:t>POFD (%)</a:t>
                      </a:r>
                      <a:endParaRPr lang="en-US" sz="1800" dirty="0">
                        <a:solidFill>
                          <a:schemeClr val="tx1"/>
                        </a:solidFill>
                      </a:endParaRPr>
                    </a:p>
                  </a:txBody>
                  <a:tcPr anchor="ctr">
                    <a:solidFill>
                      <a:schemeClr val="accent1">
                        <a:lumMod val="20000"/>
                        <a:lumOff val="80000"/>
                      </a:schemeClr>
                    </a:solidFill>
                  </a:tcPr>
                </a:tc>
                <a:tc>
                  <a:txBody>
                    <a:bodyPr/>
                    <a:lstStyle/>
                    <a:p>
                      <a:pPr algn="ctr"/>
                      <a:r>
                        <a:rPr lang="en-US" sz="1800" dirty="0"/>
                        <a:t>Accuracy (%)</a:t>
                      </a:r>
                      <a:endParaRPr lang="en-US" sz="18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10000"/>
                  </a:ext>
                </a:extLst>
              </a:tr>
              <a:tr h="339204">
                <a:tc rowSpan="3">
                  <a:txBody>
                    <a:bodyPr/>
                    <a:lstStyle/>
                    <a:p>
                      <a:pPr algn="ctr"/>
                      <a:r>
                        <a:rPr lang="en-US" sz="1600" dirty="0">
                          <a:solidFill>
                            <a:schemeClr val="tx1"/>
                          </a:solidFill>
                        </a:rPr>
                        <a:t>8/28/24</a:t>
                      </a:r>
                    </a:p>
                    <a:p>
                      <a:pPr algn="ctr"/>
                      <a:r>
                        <a:rPr lang="en-US" sz="1600" dirty="0">
                          <a:solidFill>
                            <a:schemeClr val="tx1"/>
                          </a:solidFill>
                        </a:rPr>
                        <a:t>to 12/20/24</a:t>
                      </a:r>
                    </a:p>
                  </a:txBody>
                  <a:tcPr marL="68580" marR="68580" marT="34290" marB="34290"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800" dirty="0"/>
                        <a:t>GOES-16</a:t>
                      </a:r>
                      <a:endParaRPr lang="en-US" sz="1800" dirty="0">
                        <a:solidFill>
                          <a:schemeClr val="tx1"/>
                        </a:solidFill>
                      </a:endParaRPr>
                    </a:p>
                  </a:txBody>
                  <a:tcPr marL="68580" marR="68580" marT="34290" marB="34290"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1264</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534</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673</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17892</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65.2</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29.0</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94.1</a:t>
                      </a:r>
                    </a:p>
                  </a:txBody>
                  <a:tcPr anchor="ctr">
                    <a:solidFill>
                      <a:srgbClr val="E7E7E7"/>
                    </a:solidFill>
                  </a:tcPr>
                </a:tc>
                <a:extLst>
                  <a:ext uri="{0D108BD9-81ED-4DB2-BD59-A6C34878D82A}">
                    <a16:rowId xmlns:a16="http://schemas.microsoft.com/office/drawing/2014/main" val="10001"/>
                  </a:ext>
                </a:extLst>
              </a:tr>
              <a:tr h="354227">
                <a:tc vMerge="1">
                  <a:txBody>
                    <a:bodyPr/>
                    <a:lstStyle/>
                    <a:p>
                      <a:pPr algn="ctr"/>
                      <a:endParaRPr lang="en-US" sz="1600" dirty="0">
                        <a:solidFill>
                          <a:schemeClr val="tx1"/>
                        </a:solidFill>
                      </a:endParaRPr>
                    </a:p>
                  </a:txBody>
                  <a:tcPr marL="68580" marR="68580" marT="34290" marB="34290" anchor="ctr">
                    <a:solidFill>
                      <a:srgbClr val="E7E7E7"/>
                    </a:solidFill>
                  </a:tcPr>
                </a:tc>
                <a:tc>
                  <a:txBody>
                    <a:bodyPr/>
                    <a:lstStyle/>
                    <a:p>
                      <a:pPr algn="ctr"/>
                      <a:r>
                        <a:rPr lang="en-US" sz="1800" dirty="0"/>
                        <a:t>GOES-18</a:t>
                      </a:r>
                      <a:endParaRPr lang="en-US" sz="1800" dirty="0">
                        <a:solidFill>
                          <a:schemeClr val="tx1"/>
                        </a:solidFill>
                      </a:endParaRPr>
                    </a:p>
                  </a:txBody>
                  <a:tcPr marL="68580" marR="68580" marT="34290" marB="34290"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1521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447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706</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21645</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68.3</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22.7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95.2</a:t>
                      </a:r>
                    </a:p>
                  </a:txBody>
                  <a:tcPr anchor="ctr">
                    <a:solidFill>
                      <a:srgbClr val="E7E7E7"/>
                    </a:solidFill>
                  </a:tcPr>
                </a:tc>
                <a:extLst>
                  <a:ext uri="{0D108BD9-81ED-4DB2-BD59-A6C34878D82A}">
                    <a16:rowId xmlns:a16="http://schemas.microsoft.com/office/drawing/2014/main" val="2237223759"/>
                  </a:ext>
                </a:extLst>
              </a:tr>
              <a:tr h="354227">
                <a:tc vMerge="1">
                  <a:txBody>
                    <a:bodyPr/>
                    <a:lstStyle/>
                    <a:p>
                      <a:pPr algn="ctr"/>
                      <a:endParaRPr lang="en-US" sz="1600" dirty="0">
                        <a:solidFill>
                          <a:schemeClr val="tx1"/>
                        </a:solidFill>
                      </a:endParaRPr>
                    </a:p>
                  </a:txBody>
                  <a:tcPr marL="68580" marR="68580" marT="34290" marB="34290"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800" dirty="0">
                          <a:solidFill>
                            <a:schemeClr val="tx1"/>
                          </a:solidFill>
                        </a:rPr>
                        <a:t>GOES-19</a:t>
                      </a:r>
                    </a:p>
                  </a:txBody>
                  <a:tcPr marL="68580" marR="68580" marT="34290" marB="34290"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1380</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2554</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983</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20528</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bg1"/>
                          </a:solidFill>
                          <a:latin typeface="+mn-lt"/>
                          <a:cs typeface="Calibri" panose="020F0502020204030204" pitchFamily="34" charset="0"/>
                        </a:rPr>
                        <a:t>58.4</a:t>
                      </a:r>
                    </a:p>
                  </a:txBody>
                  <a:tcPr anchor="ctr">
                    <a:lnB w="38100" cap="flat" cmpd="sng" algn="ctr">
                      <a:solidFill>
                        <a:schemeClr val="tx1"/>
                      </a:solidFill>
                      <a:prstDash val="solid"/>
                      <a:round/>
                      <a:headEnd type="none" w="med" len="med"/>
                      <a:tailEnd type="none" w="med" len="med"/>
                    </a:lnB>
                    <a:solidFill>
                      <a:srgbClr val="FF0000"/>
                    </a:solidFill>
                  </a:tcPr>
                </a:tc>
                <a:tc>
                  <a:txBody>
                    <a:bodyPr/>
                    <a:lstStyle/>
                    <a:p>
                      <a:pPr algn="ctr"/>
                      <a:r>
                        <a:rPr lang="en-US" sz="1600" b="0" dirty="0">
                          <a:solidFill>
                            <a:srgbClr val="FF0000"/>
                          </a:solidFill>
                          <a:latin typeface="+mn-lt"/>
                          <a:cs typeface="Calibri" panose="020F0502020204030204" pitchFamily="34" charset="0"/>
                        </a:rPr>
                        <a:t>64.8</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86.1</a:t>
                      </a:r>
                    </a:p>
                  </a:txBody>
                  <a:tcPr anchor="ctr">
                    <a:lnB w="38100" cap="flat" cmpd="sng" algn="ctr">
                      <a:solidFill>
                        <a:schemeClr val="tx1"/>
                      </a:solidFill>
                      <a:prstDash val="solid"/>
                      <a:round/>
                      <a:headEnd type="none" w="med" len="med"/>
                      <a:tailEnd type="none" w="med" len="med"/>
                    </a:lnB>
                    <a:solidFill>
                      <a:srgbClr val="CBCBCB"/>
                    </a:solidFill>
                  </a:tcPr>
                </a:tc>
                <a:extLst>
                  <a:ext uri="{0D108BD9-81ED-4DB2-BD59-A6C34878D82A}">
                    <a16:rowId xmlns:a16="http://schemas.microsoft.com/office/drawing/2014/main" val="4071285389"/>
                  </a:ext>
                </a:extLst>
              </a:tr>
              <a:tr h="354227">
                <a:tc rowSpan="3">
                  <a:txBody>
                    <a:bodyPr/>
                    <a:lstStyle/>
                    <a:p>
                      <a:pPr algn="ctr"/>
                      <a:r>
                        <a:rPr lang="en-US" sz="1600" dirty="0">
                          <a:solidFill>
                            <a:schemeClr val="tx1"/>
                          </a:solidFill>
                        </a:rPr>
                        <a:t>12/21/24</a:t>
                      </a:r>
                    </a:p>
                    <a:p>
                      <a:pPr algn="ctr"/>
                      <a:r>
                        <a:rPr lang="en-US" sz="1600" dirty="0">
                          <a:solidFill>
                            <a:schemeClr val="tx1"/>
                          </a:solidFill>
                        </a:rPr>
                        <a:t>to </a:t>
                      </a:r>
                      <a:br>
                        <a:rPr lang="en-US" sz="1600" dirty="0">
                          <a:solidFill>
                            <a:schemeClr val="tx1"/>
                          </a:solidFill>
                        </a:rPr>
                      </a:br>
                      <a:r>
                        <a:rPr lang="en-US" sz="1600" dirty="0">
                          <a:solidFill>
                            <a:schemeClr val="tx1"/>
                          </a:solidFill>
                        </a:rPr>
                        <a:t>2/28/25</a:t>
                      </a:r>
                    </a:p>
                  </a:txBody>
                  <a:tcPr marL="68580" marR="68580" marT="34290" marB="34290"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800" dirty="0">
                          <a:solidFill>
                            <a:schemeClr val="tx1"/>
                          </a:solidFill>
                        </a:rPr>
                        <a:t>GOES-16</a:t>
                      </a:r>
                    </a:p>
                  </a:txBody>
                  <a:tcPr marL="68580" marR="68580" marT="34290" marB="34290"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994</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182</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365</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3267</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73.1</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16.1</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88.5</a:t>
                      </a:r>
                    </a:p>
                  </a:txBody>
                  <a:tcPr anchor="ctr">
                    <a:lnT w="38100" cap="flat" cmpd="sng" algn="ctr">
                      <a:solidFill>
                        <a:schemeClr val="tx1"/>
                      </a:solidFill>
                      <a:prstDash val="solid"/>
                      <a:round/>
                      <a:headEnd type="none" w="med" len="med"/>
                      <a:tailEnd type="none" w="med" len="med"/>
                    </a:lnT>
                    <a:solidFill>
                      <a:srgbClr val="E7E7E7"/>
                    </a:solidFill>
                  </a:tcPr>
                </a:tc>
                <a:extLst>
                  <a:ext uri="{0D108BD9-81ED-4DB2-BD59-A6C34878D82A}">
                    <a16:rowId xmlns:a16="http://schemas.microsoft.com/office/drawing/2014/main" val="933474421"/>
                  </a:ext>
                </a:extLst>
              </a:tr>
              <a:tr h="354227">
                <a:tc vMerge="1">
                  <a:txBody>
                    <a:bodyPr/>
                    <a:lstStyle/>
                    <a:p>
                      <a:pPr algn="ctr"/>
                      <a:endParaRPr lang="en-US" sz="1600" dirty="0">
                        <a:solidFill>
                          <a:schemeClr val="tx1"/>
                        </a:solidFill>
                      </a:endParaRPr>
                    </a:p>
                  </a:txBody>
                  <a:tcPr marL="68580" marR="68580" marT="34290" marB="34290" anchor="ctr">
                    <a:solidFill>
                      <a:srgbClr val="CBCBCB"/>
                    </a:solidFill>
                  </a:tcPr>
                </a:tc>
                <a:tc>
                  <a:txBody>
                    <a:bodyPr/>
                    <a:lstStyle/>
                    <a:p>
                      <a:pPr algn="ctr"/>
                      <a:r>
                        <a:rPr lang="en-US" sz="1800" dirty="0">
                          <a:solidFill>
                            <a:schemeClr val="tx1"/>
                          </a:solidFill>
                        </a:rPr>
                        <a:t>GOES-18</a:t>
                      </a:r>
                    </a:p>
                  </a:txBody>
                  <a:tcPr marL="68580" marR="68580" marT="34290" marB="34290"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793</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171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254</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4740</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75.7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17.7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92.8</a:t>
                      </a:r>
                    </a:p>
                  </a:txBody>
                  <a:tcPr anchor="ctr">
                    <a:solidFill>
                      <a:srgbClr val="E7E7E7"/>
                    </a:solidFill>
                  </a:tcPr>
                </a:tc>
                <a:extLst>
                  <a:ext uri="{0D108BD9-81ED-4DB2-BD59-A6C34878D82A}">
                    <a16:rowId xmlns:a16="http://schemas.microsoft.com/office/drawing/2014/main" val="2764186467"/>
                  </a:ext>
                </a:extLst>
              </a:tr>
              <a:tr h="354227">
                <a:tc vMerge="1">
                  <a:txBody>
                    <a:bodyPr/>
                    <a:lstStyle/>
                    <a:p>
                      <a:pPr algn="ctr"/>
                      <a:endParaRPr lang="en-US" sz="1600" dirty="0">
                        <a:solidFill>
                          <a:schemeClr val="tx1"/>
                        </a:solidFill>
                      </a:endParaRPr>
                    </a:p>
                  </a:txBody>
                  <a:tcPr marL="68580" marR="68580" marT="34290" marB="34290" anchor="ctr">
                    <a:solidFill>
                      <a:srgbClr val="CBCBCB"/>
                    </a:solidFill>
                  </a:tcPr>
                </a:tc>
                <a:tc>
                  <a:txBody>
                    <a:bodyPr/>
                    <a:lstStyle/>
                    <a:p>
                      <a:pPr algn="ctr"/>
                      <a:r>
                        <a:rPr lang="en-US" sz="1800" dirty="0">
                          <a:solidFill>
                            <a:schemeClr val="tx1"/>
                          </a:solidFill>
                        </a:rPr>
                        <a:t>GOES-19</a:t>
                      </a:r>
                    </a:p>
                  </a:txBody>
                  <a:tcPr marL="68580" marR="68580" marT="34290" marB="34290" anchor="ctr">
                    <a:solidFill>
                      <a:srgbClr val="CBCBCB"/>
                    </a:solidFill>
                  </a:tcPr>
                </a:tc>
                <a:tc>
                  <a:txBody>
                    <a:bodyPr/>
                    <a:lstStyle/>
                    <a:p>
                      <a:pPr algn="ctr"/>
                      <a:r>
                        <a:rPr lang="en-US" sz="1600" b="0" dirty="0">
                          <a:solidFill>
                            <a:schemeClr val="tx1"/>
                          </a:solidFill>
                          <a:latin typeface="+mn-lt"/>
                          <a:cs typeface="Calibri" panose="020F0502020204030204" pitchFamily="34" charset="0"/>
                        </a:rPr>
                        <a:t>899</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162</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281</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2672</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76.1</a:t>
                      </a:r>
                    </a:p>
                  </a:txBody>
                  <a:tcPr anchor="ctr">
                    <a:solidFill>
                      <a:srgbClr val="FFC000"/>
                    </a:solidFill>
                  </a:tcPr>
                </a:tc>
                <a:tc>
                  <a:txBody>
                    <a:bodyPr/>
                    <a:lstStyle/>
                    <a:p>
                      <a:pPr algn="ctr"/>
                      <a:r>
                        <a:rPr lang="en-US" sz="1600" b="0" dirty="0">
                          <a:solidFill>
                            <a:schemeClr val="tx1"/>
                          </a:solidFill>
                          <a:latin typeface="+mn-lt"/>
                          <a:cs typeface="Calibri" panose="020F0502020204030204" pitchFamily="34" charset="0"/>
                        </a:rPr>
                        <a:t>15.2</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88.9</a:t>
                      </a:r>
                    </a:p>
                  </a:txBody>
                  <a:tcPr anchor="ctr">
                    <a:solidFill>
                      <a:srgbClr val="CBCBCB"/>
                    </a:solidFill>
                  </a:tcPr>
                </a:tc>
                <a:extLst>
                  <a:ext uri="{0D108BD9-81ED-4DB2-BD59-A6C34878D82A}">
                    <a16:rowId xmlns:a16="http://schemas.microsoft.com/office/drawing/2014/main" val="2941157959"/>
                  </a:ext>
                </a:extLst>
              </a:tr>
            </a:tbl>
          </a:graphicData>
        </a:graphic>
      </p:graphicFrame>
      <p:graphicFrame>
        <p:nvGraphicFramePr>
          <p:cNvPr id="17" name="Table 16">
            <a:extLst>
              <a:ext uri="{FF2B5EF4-FFF2-40B4-BE49-F238E27FC236}">
                <a16:creationId xmlns:a16="http://schemas.microsoft.com/office/drawing/2014/main" id="{AB3AC71C-9816-4A07-AC56-3E96C7DE052A}"/>
              </a:ext>
            </a:extLst>
          </p:cNvPr>
          <p:cNvGraphicFramePr>
            <a:graphicFrameLocks noGrp="1"/>
          </p:cNvGraphicFramePr>
          <p:nvPr>
            <p:extLst>
              <p:ext uri="{D42A27DB-BD31-4B8C-83A1-F6EECF244321}">
                <p14:modId xmlns:p14="http://schemas.microsoft.com/office/powerpoint/2010/main" val="2406307673"/>
              </p:ext>
            </p:extLst>
          </p:nvPr>
        </p:nvGraphicFramePr>
        <p:xfrm>
          <a:off x="7497566" y="4936026"/>
          <a:ext cx="3658810" cy="1508760"/>
        </p:xfrm>
        <a:graphic>
          <a:graphicData uri="http://schemas.openxmlformats.org/drawingml/2006/table">
            <a:tbl>
              <a:tblPr firstRow="1" bandRow="1">
                <a:tableStyleId>{D7AC3CCA-C797-4891-BE02-D94E43425B78}</a:tableStyleId>
              </a:tblPr>
              <a:tblGrid>
                <a:gridCol w="1827667">
                  <a:extLst>
                    <a:ext uri="{9D8B030D-6E8A-4147-A177-3AD203B41FA5}">
                      <a16:colId xmlns:a16="http://schemas.microsoft.com/office/drawing/2014/main" val="3652832513"/>
                    </a:ext>
                  </a:extLst>
                </a:gridCol>
                <a:gridCol w="1831143">
                  <a:extLst>
                    <a:ext uri="{9D8B030D-6E8A-4147-A177-3AD203B41FA5}">
                      <a16:colId xmlns:a16="http://schemas.microsoft.com/office/drawing/2014/main" val="1662142407"/>
                    </a:ext>
                  </a:extLst>
                </a:gridCol>
              </a:tblGrid>
              <a:tr h="370840">
                <a:tc gridSpan="2">
                  <a:txBody>
                    <a:bodyPr/>
                    <a:lstStyle/>
                    <a:p>
                      <a:pPr algn="ctr"/>
                      <a:r>
                        <a:rPr lang="en-US" sz="2000" dirty="0"/>
                        <a:t>GOES-R/ABI ADP Requirements</a:t>
                      </a:r>
                    </a:p>
                  </a:txBody>
                  <a:tcPr>
                    <a:solidFill>
                      <a:schemeClr val="accent1">
                        <a:lumMod val="20000"/>
                        <a:lumOff val="80000"/>
                      </a:schemeClr>
                    </a:solidFill>
                  </a:tcPr>
                </a:tc>
                <a:tc hMerge="1">
                  <a:txBody>
                    <a:bodyPr/>
                    <a:lstStyle/>
                    <a:p>
                      <a:pPr algn="ctr"/>
                      <a:endParaRPr lang="en-US" dirty="0"/>
                    </a:p>
                  </a:txBody>
                  <a:tcPr/>
                </a:tc>
                <a:extLst>
                  <a:ext uri="{0D108BD9-81ED-4DB2-BD59-A6C34878D82A}">
                    <a16:rowId xmlns:a16="http://schemas.microsoft.com/office/drawing/2014/main" val="85454568"/>
                  </a:ext>
                </a:extLst>
              </a:tr>
              <a:tr h="370840">
                <a:tc>
                  <a:txBody>
                    <a:bodyPr/>
                    <a:lstStyle/>
                    <a:p>
                      <a:pPr algn="ctr"/>
                      <a:r>
                        <a:rPr lang="en-US" b="1" dirty="0"/>
                        <a:t>Dust</a:t>
                      </a:r>
                    </a:p>
                  </a:txBody>
                  <a:tcPr>
                    <a:solidFill>
                      <a:schemeClr val="accent1">
                        <a:lumMod val="20000"/>
                        <a:lumOff val="80000"/>
                      </a:schemeClr>
                    </a:solidFill>
                  </a:tcPr>
                </a:tc>
                <a:tc>
                  <a:txBody>
                    <a:bodyPr/>
                    <a:lstStyle/>
                    <a:p>
                      <a:pPr algn="ctr"/>
                      <a:r>
                        <a:rPr lang="en-US" b="1" dirty="0"/>
                        <a:t>POCD (%)</a:t>
                      </a:r>
                    </a:p>
                  </a:txBody>
                  <a:tcPr>
                    <a:solidFill>
                      <a:schemeClr val="accent1">
                        <a:lumMod val="20000"/>
                        <a:lumOff val="80000"/>
                      </a:schemeClr>
                    </a:solidFill>
                  </a:tcPr>
                </a:tc>
                <a:extLst>
                  <a:ext uri="{0D108BD9-81ED-4DB2-BD59-A6C34878D82A}">
                    <a16:rowId xmlns:a16="http://schemas.microsoft.com/office/drawing/2014/main" val="2837529403"/>
                  </a:ext>
                </a:extLst>
              </a:tr>
              <a:tr h="370840">
                <a:tc>
                  <a:txBody>
                    <a:bodyPr/>
                    <a:lstStyle/>
                    <a:p>
                      <a:pPr algn="ctr"/>
                      <a:r>
                        <a:rPr lang="en-US" dirty="0"/>
                        <a:t>Over Land</a:t>
                      </a:r>
                    </a:p>
                  </a:txBody>
                  <a:tcPr anchor="ctr">
                    <a:solidFill>
                      <a:srgbClr val="E7E7E7"/>
                    </a:solidFill>
                  </a:tcPr>
                </a:tc>
                <a:tc rowSpan="2">
                  <a:txBody>
                    <a:bodyPr/>
                    <a:lstStyle/>
                    <a:p>
                      <a:pPr algn="ctr"/>
                      <a:r>
                        <a:rPr lang="en-US" dirty="0"/>
                        <a:t>80</a:t>
                      </a:r>
                    </a:p>
                  </a:txBody>
                  <a:tcPr anchor="ctr">
                    <a:solidFill>
                      <a:srgbClr val="E7E7E7"/>
                    </a:solidFill>
                  </a:tcPr>
                </a:tc>
                <a:extLst>
                  <a:ext uri="{0D108BD9-81ED-4DB2-BD59-A6C34878D82A}">
                    <a16:rowId xmlns:a16="http://schemas.microsoft.com/office/drawing/2014/main" val="1363756079"/>
                  </a:ext>
                </a:extLst>
              </a:tr>
              <a:tr h="370840">
                <a:tc>
                  <a:txBody>
                    <a:bodyPr/>
                    <a:lstStyle/>
                    <a:p>
                      <a:pPr algn="ctr"/>
                      <a:r>
                        <a:rPr lang="en-US" dirty="0"/>
                        <a:t>Over Water</a:t>
                      </a:r>
                    </a:p>
                  </a:txBody>
                  <a:tcPr>
                    <a:solidFill>
                      <a:srgbClr val="E7E7E7"/>
                    </a:solidFill>
                  </a:tcPr>
                </a:tc>
                <a:tc vMerge="1">
                  <a:txBody>
                    <a:bodyPr/>
                    <a:lstStyle/>
                    <a:p>
                      <a:pPr algn="ctr"/>
                      <a:endParaRPr lang="en-US" dirty="0"/>
                    </a:p>
                  </a:txBody>
                  <a:tcPr>
                    <a:solidFill>
                      <a:srgbClr val="E7E7E7"/>
                    </a:solidFill>
                  </a:tcPr>
                </a:tc>
                <a:extLst>
                  <a:ext uri="{0D108BD9-81ED-4DB2-BD59-A6C34878D82A}">
                    <a16:rowId xmlns:a16="http://schemas.microsoft.com/office/drawing/2014/main" val="3262726521"/>
                  </a:ext>
                </a:extLst>
              </a:tr>
            </a:tbl>
          </a:graphicData>
        </a:graphic>
      </p:graphicFrame>
      <p:sp>
        <p:nvSpPr>
          <p:cNvPr id="13" name="Rectangle: Rounded Corners 12">
            <a:extLst>
              <a:ext uri="{FF2B5EF4-FFF2-40B4-BE49-F238E27FC236}">
                <a16:creationId xmlns:a16="http://schemas.microsoft.com/office/drawing/2014/main" id="{82281054-6F86-4C6E-ABC2-73B1FEA0DF39}"/>
              </a:ext>
            </a:extLst>
          </p:cNvPr>
          <p:cNvSpPr/>
          <p:nvPr/>
        </p:nvSpPr>
        <p:spPr>
          <a:xfrm>
            <a:off x="9547653" y="1503612"/>
            <a:ext cx="733168" cy="3105665"/>
          </a:xfrm>
          <a:prstGeom prst="roundRect">
            <a:avLst/>
          </a:prstGeom>
          <a:noFill/>
          <a:ln w="28575">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15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C899D-7717-4258-B9D2-AF1666383B3A}"/>
              </a:ext>
            </a:extLst>
          </p:cNvPr>
          <p:cNvSpPr txBox="1"/>
          <p:nvPr/>
        </p:nvSpPr>
        <p:spPr>
          <a:xfrm>
            <a:off x="4017556" y="1274566"/>
            <a:ext cx="8089556" cy="461665"/>
          </a:xfrm>
          <a:prstGeom prst="rect">
            <a:avLst/>
          </a:prstGeom>
          <a:solidFill>
            <a:schemeClr val="accent1">
              <a:lumMod val="20000"/>
              <a:lumOff val="80000"/>
            </a:schemeClr>
          </a:solidFill>
        </p:spPr>
        <p:txBody>
          <a:bodyPr wrap="square" rtlCol="0">
            <a:spAutoFit/>
          </a:bodyPr>
          <a:lstStyle/>
          <a:p>
            <a:pPr algn="ctr"/>
            <a:r>
              <a:rPr lang="en-US" sz="2400" b="1" dirty="0">
                <a:latin typeface="Calibri" panose="020F0502020204030204" pitchFamily="34" charset="0"/>
                <a:cs typeface="Calibri" panose="020F0502020204030204" pitchFamily="34" charset="0"/>
              </a:rPr>
              <a:t>Smoke Detection</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21</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1659369" y="104766"/>
            <a:ext cx="8450801" cy="792655"/>
          </a:xfrm>
        </p:spPr>
        <p:txBody>
          <a:bodyPr/>
          <a:lstStyle/>
          <a:p>
            <a:r>
              <a:rPr lang="en-US" b="1" dirty="0"/>
              <a:t>Smoke ADP-AERONET Validation Statistics</a:t>
            </a:r>
          </a:p>
        </p:txBody>
      </p:sp>
      <p:graphicFrame>
        <p:nvGraphicFramePr>
          <p:cNvPr id="11" name="Table 10">
            <a:extLst>
              <a:ext uri="{FF2B5EF4-FFF2-40B4-BE49-F238E27FC236}">
                <a16:creationId xmlns:a16="http://schemas.microsoft.com/office/drawing/2014/main" id="{9EAC92B5-3FEF-44D3-A89F-50239D5B003B}"/>
              </a:ext>
            </a:extLst>
          </p:cNvPr>
          <p:cNvGraphicFramePr>
            <a:graphicFrameLocks noGrp="1"/>
          </p:cNvGraphicFramePr>
          <p:nvPr>
            <p:extLst>
              <p:ext uri="{D42A27DB-BD31-4B8C-83A1-F6EECF244321}">
                <p14:modId xmlns:p14="http://schemas.microsoft.com/office/powerpoint/2010/main" val="1004407214"/>
              </p:ext>
            </p:extLst>
          </p:nvPr>
        </p:nvGraphicFramePr>
        <p:xfrm>
          <a:off x="4009318" y="1736231"/>
          <a:ext cx="8106032" cy="2936995"/>
        </p:xfrm>
        <a:graphic>
          <a:graphicData uri="http://schemas.openxmlformats.org/drawingml/2006/table">
            <a:tbl>
              <a:tblPr firstRow="1" bandRow="1">
                <a:tableStyleId>{D7AC3CCA-C797-4891-BE02-D94E43425B78}</a:tableStyleId>
              </a:tblPr>
              <a:tblGrid>
                <a:gridCol w="928327">
                  <a:extLst>
                    <a:ext uri="{9D8B030D-6E8A-4147-A177-3AD203B41FA5}">
                      <a16:colId xmlns:a16="http://schemas.microsoft.com/office/drawing/2014/main" val="3198114592"/>
                    </a:ext>
                  </a:extLst>
                </a:gridCol>
                <a:gridCol w="982851">
                  <a:extLst>
                    <a:ext uri="{9D8B030D-6E8A-4147-A177-3AD203B41FA5}">
                      <a16:colId xmlns:a16="http://schemas.microsoft.com/office/drawing/2014/main" val="3036768616"/>
                    </a:ext>
                  </a:extLst>
                </a:gridCol>
                <a:gridCol w="889686">
                  <a:extLst>
                    <a:ext uri="{9D8B030D-6E8A-4147-A177-3AD203B41FA5}">
                      <a16:colId xmlns:a16="http://schemas.microsoft.com/office/drawing/2014/main" val="20001"/>
                    </a:ext>
                  </a:extLst>
                </a:gridCol>
                <a:gridCol w="889687">
                  <a:extLst>
                    <a:ext uri="{9D8B030D-6E8A-4147-A177-3AD203B41FA5}">
                      <a16:colId xmlns:a16="http://schemas.microsoft.com/office/drawing/2014/main" val="20002"/>
                    </a:ext>
                  </a:extLst>
                </a:gridCol>
                <a:gridCol w="906162">
                  <a:extLst>
                    <a:ext uri="{9D8B030D-6E8A-4147-A177-3AD203B41FA5}">
                      <a16:colId xmlns:a16="http://schemas.microsoft.com/office/drawing/2014/main" val="20003"/>
                    </a:ext>
                  </a:extLst>
                </a:gridCol>
                <a:gridCol w="930876">
                  <a:extLst>
                    <a:ext uri="{9D8B030D-6E8A-4147-A177-3AD203B41FA5}">
                      <a16:colId xmlns:a16="http://schemas.microsoft.com/office/drawing/2014/main" val="20004"/>
                    </a:ext>
                  </a:extLst>
                </a:gridCol>
                <a:gridCol w="757881">
                  <a:extLst>
                    <a:ext uri="{9D8B030D-6E8A-4147-A177-3AD203B41FA5}">
                      <a16:colId xmlns:a16="http://schemas.microsoft.com/office/drawing/2014/main" val="20006"/>
                    </a:ext>
                  </a:extLst>
                </a:gridCol>
                <a:gridCol w="757881">
                  <a:extLst>
                    <a:ext uri="{9D8B030D-6E8A-4147-A177-3AD203B41FA5}">
                      <a16:colId xmlns:a16="http://schemas.microsoft.com/office/drawing/2014/main" val="20007"/>
                    </a:ext>
                  </a:extLst>
                </a:gridCol>
                <a:gridCol w="1062681">
                  <a:extLst>
                    <a:ext uri="{9D8B030D-6E8A-4147-A177-3AD203B41FA5}">
                      <a16:colId xmlns:a16="http://schemas.microsoft.com/office/drawing/2014/main" val="1268167958"/>
                    </a:ext>
                  </a:extLst>
                </a:gridCol>
              </a:tblGrid>
              <a:tr h="615797">
                <a:tc>
                  <a:txBody>
                    <a:bodyPr/>
                    <a:lstStyle/>
                    <a:p>
                      <a:pPr algn="ctr"/>
                      <a:r>
                        <a:rPr lang="en-US" dirty="0">
                          <a:solidFill>
                            <a:schemeClr val="tx1"/>
                          </a:solidFill>
                        </a:rPr>
                        <a:t>Time Period</a:t>
                      </a:r>
                    </a:p>
                  </a:txBody>
                  <a:tcPr anchor="ctr">
                    <a:solidFill>
                      <a:schemeClr val="accent1">
                        <a:lumMod val="20000"/>
                        <a:lumOff val="80000"/>
                      </a:schemeClr>
                    </a:solidFill>
                  </a:tcPr>
                </a:tc>
                <a:tc>
                  <a:txBody>
                    <a:bodyPr/>
                    <a:lstStyle/>
                    <a:p>
                      <a:pPr algn="ctr"/>
                      <a:r>
                        <a:rPr lang="en-US" dirty="0"/>
                        <a:t>Satellite</a:t>
                      </a:r>
                      <a:endParaRPr lang="en-US" dirty="0">
                        <a:solidFill>
                          <a:schemeClr val="tx1"/>
                        </a:solidFill>
                      </a:endParaRPr>
                    </a:p>
                  </a:txBody>
                  <a:tcPr anchor="ctr">
                    <a:solidFill>
                      <a:schemeClr val="accent1">
                        <a:lumMod val="20000"/>
                        <a:lumOff val="80000"/>
                      </a:schemeClr>
                    </a:solidFill>
                  </a:tcPr>
                </a:tc>
                <a:tc>
                  <a:txBody>
                    <a:bodyPr/>
                    <a:lstStyle/>
                    <a:p>
                      <a:pPr algn="ctr"/>
                      <a:r>
                        <a:rPr lang="en-US" sz="2000" dirty="0"/>
                        <a:t>A</a:t>
                      </a:r>
                      <a:br>
                        <a:rPr lang="en-US" sz="1600" dirty="0"/>
                      </a:br>
                      <a:r>
                        <a:rPr lang="en-US" sz="1400" dirty="0"/>
                        <a:t>correct detection</a:t>
                      </a:r>
                      <a:endParaRPr lang="en-US" sz="16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t>B</a:t>
                      </a:r>
                      <a:br>
                        <a:rPr lang="en-US" sz="1600" baseline="0" dirty="0"/>
                      </a:br>
                      <a:r>
                        <a:rPr lang="en-US" sz="1400" baseline="0" dirty="0"/>
                        <a:t>false detection</a:t>
                      </a:r>
                      <a:endParaRPr lang="en-US" sz="16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t>C</a:t>
                      </a:r>
                      <a:br>
                        <a:rPr lang="en-US" sz="1600" baseline="0" dirty="0"/>
                      </a:br>
                      <a:r>
                        <a:rPr lang="en-US" sz="1400" baseline="0" dirty="0"/>
                        <a:t>missed detection</a:t>
                      </a:r>
                      <a:endParaRPr lang="en-US" sz="16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D</a:t>
                      </a:r>
                      <a:br>
                        <a:rPr lang="en-US" sz="1600" dirty="0"/>
                      </a:br>
                      <a:r>
                        <a:rPr lang="en-US" sz="1400" dirty="0"/>
                        <a:t>null detection</a:t>
                      </a:r>
                      <a:endParaRPr lang="en-US" sz="1600" dirty="0">
                        <a:solidFill>
                          <a:schemeClr val="tx1"/>
                        </a:solidFill>
                      </a:endParaRPr>
                    </a:p>
                  </a:txBody>
                  <a:tcPr anchor="ctr">
                    <a:solidFill>
                      <a:schemeClr val="accent1">
                        <a:lumMod val="20000"/>
                        <a:lumOff val="80000"/>
                      </a:schemeClr>
                    </a:solidFill>
                  </a:tcPr>
                </a:tc>
                <a:tc>
                  <a:txBody>
                    <a:bodyPr/>
                    <a:lstStyle/>
                    <a:p>
                      <a:pPr algn="ctr"/>
                      <a:r>
                        <a:rPr lang="en-US" sz="1800" dirty="0"/>
                        <a:t>POCD (%)</a:t>
                      </a:r>
                      <a:endParaRPr lang="en-US" sz="1800" dirty="0">
                        <a:solidFill>
                          <a:schemeClr val="tx1"/>
                        </a:solidFill>
                      </a:endParaRPr>
                    </a:p>
                  </a:txBody>
                  <a:tcPr anchor="ctr">
                    <a:solidFill>
                      <a:schemeClr val="accent1">
                        <a:lumMod val="20000"/>
                        <a:lumOff val="80000"/>
                      </a:schemeClr>
                    </a:solidFill>
                  </a:tcPr>
                </a:tc>
                <a:tc>
                  <a:txBody>
                    <a:bodyPr/>
                    <a:lstStyle/>
                    <a:p>
                      <a:pPr algn="ctr"/>
                      <a:r>
                        <a:rPr lang="en-US" sz="1800" dirty="0"/>
                        <a:t>POFD (%)</a:t>
                      </a:r>
                      <a:endParaRPr lang="en-US" sz="1800" dirty="0">
                        <a:solidFill>
                          <a:schemeClr val="tx1"/>
                        </a:solidFill>
                      </a:endParaRPr>
                    </a:p>
                  </a:txBody>
                  <a:tcPr anchor="ctr">
                    <a:solidFill>
                      <a:schemeClr val="accent1">
                        <a:lumMod val="20000"/>
                        <a:lumOff val="80000"/>
                      </a:schemeClr>
                    </a:solidFill>
                  </a:tcPr>
                </a:tc>
                <a:tc>
                  <a:txBody>
                    <a:bodyPr/>
                    <a:lstStyle/>
                    <a:p>
                      <a:pPr algn="ctr"/>
                      <a:r>
                        <a:rPr lang="en-US" sz="1800" dirty="0"/>
                        <a:t>Accuracy (%)</a:t>
                      </a:r>
                      <a:endParaRPr lang="en-US" sz="18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10000"/>
                  </a:ext>
                </a:extLst>
              </a:tr>
              <a:tr h="339204">
                <a:tc rowSpan="3">
                  <a:txBody>
                    <a:bodyPr/>
                    <a:lstStyle/>
                    <a:p>
                      <a:pPr algn="ctr"/>
                      <a:r>
                        <a:rPr lang="en-US" sz="1600" dirty="0">
                          <a:solidFill>
                            <a:schemeClr val="tx1"/>
                          </a:solidFill>
                        </a:rPr>
                        <a:t>8/28/24</a:t>
                      </a:r>
                    </a:p>
                    <a:p>
                      <a:pPr algn="ctr"/>
                      <a:r>
                        <a:rPr lang="en-US" sz="1600" dirty="0">
                          <a:solidFill>
                            <a:schemeClr val="tx1"/>
                          </a:solidFill>
                        </a:rPr>
                        <a:t>to 12/20/24</a:t>
                      </a:r>
                    </a:p>
                  </a:txBody>
                  <a:tcPr marL="68580" marR="68580" marT="34290" marB="34290"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800" dirty="0"/>
                        <a:t>GOES-16</a:t>
                      </a:r>
                      <a:endParaRPr lang="en-US" sz="1800" dirty="0">
                        <a:solidFill>
                          <a:schemeClr val="tx1"/>
                        </a:solidFill>
                      </a:endParaRPr>
                    </a:p>
                  </a:txBody>
                  <a:tcPr marL="68580" marR="68580" marT="34290" marB="34290"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2360</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345</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976</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7961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70.7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12.7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88.6</a:t>
                      </a:r>
                    </a:p>
                  </a:txBody>
                  <a:tcPr anchor="ctr">
                    <a:solidFill>
                      <a:srgbClr val="E7E7E7"/>
                    </a:solidFill>
                  </a:tcPr>
                </a:tc>
                <a:extLst>
                  <a:ext uri="{0D108BD9-81ED-4DB2-BD59-A6C34878D82A}">
                    <a16:rowId xmlns:a16="http://schemas.microsoft.com/office/drawing/2014/main" val="10001"/>
                  </a:ext>
                </a:extLst>
              </a:tr>
              <a:tr h="354227">
                <a:tc vMerge="1">
                  <a:txBody>
                    <a:bodyPr/>
                    <a:lstStyle/>
                    <a:p>
                      <a:pPr algn="ctr"/>
                      <a:endParaRPr lang="en-US" sz="1600" dirty="0">
                        <a:solidFill>
                          <a:schemeClr val="tx1"/>
                        </a:solidFill>
                      </a:endParaRPr>
                    </a:p>
                  </a:txBody>
                  <a:tcPr marL="68580" marR="68580" marT="34290" marB="34290" anchor="ctr">
                    <a:solidFill>
                      <a:srgbClr val="E7E7E7"/>
                    </a:solidFill>
                  </a:tcPr>
                </a:tc>
                <a:tc>
                  <a:txBody>
                    <a:bodyPr/>
                    <a:lstStyle/>
                    <a:p>
                      <a:pPr algn="ctr"/>
                      <a:r>
                        <a:rPr lang="en-US" sz="1800" dirty="0"/>
                        <a:t>GOES-18</a:t>
                      </a:r>
                      <a:endParaRPr lang="en-US" sz="1800" dirty="0">
                        <a:solidFill>
                          <a:schemeClr val="tx1"/>
                        </a:solidFill>
                      </a:endParaRPr>
                    </a:p>
                  </a:txBody>
                  <a:tcPr marL="68580" marR="68580" marT="34290" marB="34290"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2591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504</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851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8071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75.2</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24.7</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88.7</a:t>
                      </a:r>
                    </a:p>
                  </a:txBody>
                  <a:tcPr anchor="ctr">
                    <a:solidFill>
                      <a:srgbClr val="E7E7E7"/>
                    </a:solidFill>
                  </a:tcPr>
                </a:tc>
                <a:extLst>
                  <a:ext uri="{0D108BD9-81ED-4DB2-BD59-A6C34878D82A}">
                    <a16:rowId xmlns:a16="http://schemas.microsoft.com/office/drawing/2014/main" val="2237223759"/>
                  </a:ext>
                </a:extLst>
              </a:tr>
              <a:tr h="354227">
                <a:tc vMerge="1">
                  <a:txBody>
                    <a:bodyPr/>
                    <a:lstStyle/>
                    <a:p>
                      <a:pPr algn="ctr"/>
                      <a:endParaRPr lang="en-US" sz="1600" dirty="0">
                        <a:solidFill>
                          <a:schemeClr val="tx1"/>
                        </a:solidFill>
                      </a:endParaRPr>
                    </a:p>
                  </a:txBody>
                  <a:tcPr marL="68580" marR="68580" marT="34290" marB="34290"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800" dirty="0">
                          <a:solidFill>
                            <a:schemeClr val="tx1"/>
                          </a:solidFill>
                        </a:rPr>
                        <a:t>GOES-19</a:t>
                      </a:r>
                    </a:p>
                  </a:txBody>
                  <a:tcPr marL="68580" marR="68580" marT="34290" marB="34290"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2771</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671</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1186</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8214</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70.0</a:t>
                      </a:r>
                    </a:p>
                  </a:txBody>
                  <a:tcPr anchor="ctr">
                    <a:lnB w="38100" cap="flat" cmpd="sng" algn="ctr">
                      <a:solidFill>
                        <a:schemeClr val="tx1"/>
                      </a:solidFill>
                      <a:prstDash val="solid"/>
                      <a:round/>
                      <a:headEnd type="none" w="med" len="med"/>
                      <a:tailEnd type="none" w="med" len="med"/>
                    </a:lnB>
                    <a:solidFill>
                      <a:srgbClr val="FFC000"/>
                    </a:solidFill>
                  </a:tcPr>
                </a:tc>
                <a:tc>
                  <a:txBody>
                    <a:bodyPr/>
                    <a:lstStyle/>
                    <a:p>
                      <a:pPr algn="ctr"/>
                      <a:r>
                        <a:rPr lang="en-US" sz="1600" b="0" dirty="0">
                          <a:solidFill>
                            <a:schemeClr val="tx1"/>
                          </a:solidFill>
                          <a:latin typeface="+mn-lt"/>
                          <a:cs typeface="Calibri" panose="020F0502020204030204" pitchFamily="34" charset="0"/>
                        </a:rPr>
                        <a:t>19.4</a:t>
                      </a:r>
                    </a:p>
                  </a:txBody>
                  <a:tcPr anchor="ctr">
                    <a:lnB w="38100" cap="flat" cmpd="sng" algn="ctr">
                      <a:solidFill>
                        <a:schemeClr val="tx1"/>
                      </a:solidFill>
                      <a:prstDash val="solid"/>
                      <a:round/>
                      <a:headEnd type="none" w="med" len="med"/>
                      <a:tailEnd type="none" w="med" len="med"/>
                    </a:lnB>
                    <a:solidFill>
                      <a:srgbClr val="CBCBCB"/>
                    </a:solidFill>
                  </a:tcPr>
                </a:tc>
                <a:tc>
                  <a:txBody>
                    <a:bodyPr/>
                    <a:lstStyle/>
                    <a:p>
                      <a:pPr algn="ctr"/>
                      <a:r>
                        <a:rPr lang="en-US" sz="1600" b="0" dirty="0">
                          <a:solidFill>
                            <a:schemeClr val="tx1"/>
                          </a:solidFill>
                          <a:latin typeface="+mn-lt"/>
                          <a:cs typeface="Calibri" panose="020F0502020204030204" pitchFamily="34" charset="0"/>
                        </a:rPr>
                        <a:t>85.5</a:t>
                      </a:r>
                    </a:p>
                  </a:txBody>
                  <a:tcPr anchor="ctr">
                    <a:lnB w="38100" cap="flat" cmpd="sng" algn="ctr">
                      <a:solidFill>
                        <a:schemeClr val="tx1"/>
                      </a:solidFill>
                      <a:prstDash val="solid"/>
                      <a:round/>
                      <a:headEnd type="none" w="med" len="med"/>
                      <a:tailEnd type="none" w="med" len="med"/>
                    </a:lnB>
                    <a:solidFill>
                      <a:srgbClr val="CBCBCB"/>
                    </a:solidFill>
                  </a:tcPr>
                </a:tc>
                <a:extLst>
                  <a:ext uri="{0D108BD9-81ED-4DB2-BD59-A6C34878D82A}">
                    <a16:rowId xmlns:a16="http://schemas.microsoft.com/office/drawing/2014/main" val="4071285389"/>
                  </a:ext>
                </a:extLst>
              </a:tr>
              <a:tr h="354227">
                <a:tc rowSpan="3">
                  <a:txBody>
                    <a:bodyPr/>
                    <a:lstStyle/>
                    <a:p>
                      <a:pPr algn="ctr"/>
                      <a:r>
                        <a:rPr lang="en-US" sz="1600" dirty="0">
                          <a:solidFill>
                            <a:schemeClr val="tx1"/>
                          </a:solidFill>
                        </a:rPr>
                        <a:t>12/21/24</a:t>
                      </a:r>
                    </a:p>
                    <a:p>
                      <a:pPr algn="ctr"/>
                      <a:r>
                        <a:rPr lang="en-US" sz="1600" dirty="0">
                          <a:solidFill>
                            <a:schemeClr val="tx1"/>
                          </a:solidFill>
                        </a:rPr>
                        <a:t>to </a:t>
                      </a:r>
                      <a:br>
                        <a:rPr lang="en-US" sz="1600" dirty="0">
                          <a:solidFill>
                            <a:schemeClr val="tx1"/>
                          </a:solidFill>
                        </a:rPr>
                      </a:br>
                      <a:r>
                        <a:rPr lang="en-US" sz="1600" dirty="0">
                          <a:solidFill>
                            <a:schemeClr val="tx1"/>
                          </a:solidFill>
                        </a:rPr>
                        <a:t>2/28/25</a:t>
                      </a:r>
                    </a:p>
                  </a:txBody>
                  <a:tcPr marL="68580" marR="68580" marT="34290" marB="34290"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800" dirty="0">
                          <a:solidFill>
                            <a:schemeClr val="tx1"/>
                          </a:solidFill>
                        </a:rPr>
                        <a:t>GOES-16</a:t>
                      </a:r>
                    </a:p>
                  </a:txBody>
                  <a:tcPr marL="68580" marR="68580" marT="34290" marB="34290"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482</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71</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271</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936</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64.0</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11.8</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80.5</a:t>
                      </a:r>
                    </a:p>
                  </a:txBody>
                  <a:tcPr anchor="ctr">
                    <a:lnT w="38100" cap="flat" cmpd="sng" algn="ctr">
                      <a:solidFill>
                        <a:schemeClr val="tx1"/>
                      </a:solidFill>
                      <a:prstDash val="solid"/>
                      <a:round/>
                      <a:headEnd type="none" w="med" len="med"/>
                      <a:tailEnd type="none" w="med" len="med"/>
                    </a:lnT>
                    <a:solidFill>
                      <a:srgbClr val="E7E7E7"/>
                    </a:solidFill>
                  </a:tcPr>
                </a:tc>
                <a:extLst>
                  <a:ext uri="{0D108BD9-81ED-4DB2-BD59-A6C34878D82A}">
                    <a16:rowId xmlns:a16="http://schemas.microsoft.com/office/drawing/2014/main" val="933474421"/>
                  </a:ext>
                </a:extLst>
              </a:tr>
              <a:tr h="354227">
                <a:tc vMerge="1">
                  <a:txBody>
                    <a:bodyPr/>
                    <a:lstStyle/>
                    <a:p>
                      <a:pPr algn="ctr"/>
                      <a:endParaRPr lang="en-US" sz="1600" dirty="0">
                        <a:solidFill>
                          <a:schemeClr val="tx1"/>
                        </a:solidFill>
                      </a:endParaRPr>
                    </a:p>
                  </a:txBody>
                  <a:tcPr marL="68580" marR="68580" marT="34290" marB="34290" anchor="ctr">
                    <a:solidFill>
                      <a:srgbClr val="CBCBCB"/>
                    </a:solidFill>
                  </a:tcPr>
                </a:tc>
                <a:tc>
                  <a:txBody>
                    <a:bodyPr/>
                    <a:lstStyle/>
                    <a:p>
                      <a:pPr algn="ctr"/>
                      <a:r>
                        <a:rPr lang="en-US" sz="1800" dirty="0">
                          <a:solidFill>
                            <a:schemeClr val="tx1"/>
                          </a:solidFill>
                        </a:rPr>
                        <a:t>GOES-18</a:t>
                      </a:r>
                    </a:p>
                  </a:txBody>
                  <a:tcPr marL="68580" marR="68580" marT="34290" marB="34290" anchor="ctr">
                    <a:solidFill>
                      <a:srgbClr val="E7E7E7"/>
                    </a:solidFill>
                  </a:tcPr>
                </a:tc>
                <a:tc>
                  <a:txBody>
                    <a:bodyPr/>
                    <a:lstStyle/>
                    <a:p>
                      <a:pPr algn="ctr"/>
                      <a:r>
                        <a:rPr lang="en-US" sz="1600" b="0" dirty="0">
                          <a:solidFill>
                            <a:schemeClr val="tx1"/>
                          </a:solidFill>
                          <a:latin typeface="+mn-lt"/>
                          <a:cs typeface="Calibri" panose="020F0502020204030204" pitchFamily="34" charset="0"/>
                        </a:rPr>
                        <a:t>886</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112</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291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1001</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75.2</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11.2</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82.4</a:t>
                      </a:r>
                    </a:p>
                  </a:txBody>
                  <a:tcPr anchor="ctr">
                    <a:solidFill>
                      <a:srgbClr val="E7E7E7"/>
                    </a:solidFill>
                  </a:tcPr>
                </a:tc>
                <a:extLst>
                  <a:ext uri="{0D108BD9-81ED-4DB2-BD59-A6C34878D82A}">
                    <a16:rowId xmlns:a16="http://schemas.microsoft.com/office/drawing/2014/main" val="2764186467"/>
                  </a:ext>
                </a:extLst>
              </a:tr>
              <a:tr h="354227">
                <a:tc vMerge="1">
                  <a:txBody>
                    <a:bodyPr/>
                    <a:lstStyle/>
                    <a:p>
                      <a:pPr algn="ctr"/>
                      <a:endParaRPr lang="en-US" sz="1600" dirty="0">
                        <a:solidFill>
                          <a:schemeClr val="tx1"/>
                        </a:solidFill>
                      </a:endParaRPr>
                    </a:p>
                  </a:txBody>
                  <a:tcPr marL="68580" marR="68580" marT="34290" marB="34290" anchor="ctr">
                    <a:solidFill>
                      <a:srgbClr val="CBCBCB"/>
                    </a:solidFill>
                  </a:tcPr>
                </a:tc>
                <a:tc>
                  <a:txBody>
                    <a:bodyPr/>
                    <a:lstStyle/>
                    <a:p>
                      <a:pPr algn="ctr"/>
                      <a:r>
                        <a:rPr lang="en-US" sz="1800" dirty="0">
                          <a:solidFill>
                            <a:schemeClr val="tx1"/>
                          </a:solidFill>
                        </a:rPr>
                        <a:t>GOES-19</a:t>
                      </a:r>
                    </a:p>
                  </a:txBody>
                  <a:tcPr marL="68580" marR="68580" marT="34290" marB="34290" anchor="ctr">
                    <a:solidFill>
                      <a:srgbClr val="CBCBCB"/>
                    </a:solidFill>
                  </a:tcPr>
                </a:tc>
                <a:tc>
                  <a:txBody>
                    <a:bodyPr/>
                    <a:lstStyle/>
                    <a:p>
                      <a:pPr algn="ctr"/>
                      <a:r>
                        <a:rPr lang="en-US" sz="1600" b="0" dirty="0">
                          <a:solidFill>
                            <a:schemeClr val="tx1"/>
                          </a:solidFill>
                          <a:latin typeface="+mn-lt"/>
                          <a:cs typeface="Calibri" panose="020F0502020204030204" pitchFamily="34" charset="0"/>
                        </a:rPr>
                        <a:t>645</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81</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289</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993</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69.1</a:t>
                      </a:r>
                    </a:p>
                  </a:txBody>
                  <a:tcPr anchor="ctr">
                    <a:solidFill>
                      <a:srgbClr val="FFC000"/>
                    </a:solidFill>
                  </a:tcPr>
                </a:tc>
                <a:tc>
                  <a:txBody>
                    <a:bodyPr/>
                    <a:lstStyle/>
                    <a:p>
                      <a:pPr algn="ctr"/>
                      <a:r>
                        <a:rPr lang="en-US" sz="1600" b="0" dirty="0">
                          <a:solidFill>
                            <a:schemeClr val="tx1"/>
                          </a:solidFill>
                          <a:latin typeface="+mn-lt"/>
                          <a:cs typeface="Calibri" panose="020F0502020204030204" pitchFamily="34" charset="0"/>
                        </a:rPr>
                        <a:t>11.1</a:t>
                      </a:r>
                    </a:p>
                  </a:txBody>
                  <a:tcPr anchor="ctr">
                    <a:solidFill>
                      <a:srgbClr val="CBCBCB"/>
                    </a:solidFill>
                  </a:tcPr>
                </a:tc>
                <a:tc>
                  <a:txBody>
                    <a:bodyPr/>
                    <a:lstStyle/>
                    <a:p>
                      <a:pPr algn="ctr"/>
                      <a:r>
                        <a:rPr lang="en-US" sz="1600" b="0" dirty="0">
                          <a:solidFill>
                            <a:schemeClr val="tx1"/>
                          </a:solidFill>
                          <a:latin typeface="+mn-lt"/>
                          <a:cs typeface="Calibri" panose="020F0502020204030204" pitchFamily="34" charset="0"/>
                        </a:rPr>
                        <a:t>81.5</a:t>
                      </a:r>
                    </a:p>
                  </a:txBody>
                  <a:tcPr anchor="ctr">
                    <a:solidFill>
                      <a:srgbClr val="CBCBCB"/>
                    </a:solidFill>
                  </a:tcPr>
                </a:tc>
                <a:extLst>
                  <a:ext uri="{0D108BD9-81ED-4DB2-BD59-A6C34878D82A}">
                    <a16:rowId xmlns:a16="http://schemas.microsoft.com/office/drawing/2014/main" val="2941157959"/>
                  </a:ext>
                </a:extLst>
              </a:tr>
            </a:tbl>
          </a:graphicData>
        </a:graphic>
      </p:graphicFrame>
      <p:graphicFrame>
        <p:nvGraphicFramePr>
          <p:cNvPr id="17" name="Table 16">
            <a:extLst>
              <a:ext uri="{FF2B5EF4-FFF2-40B4-BE49-F238E27FC236}">
                <a16:creationId xmlns:a16="http://schemas.microsoft.com/office/drawing/2014/main" id="{AB3AC71C-9816-4A07-AC56-3E96C7DE052A}"/>
              </a:ext>
            </a:extLst>
          </p:cNvPr>
          <p:cNvGraphicFramePr>
            <a:graphicFrameLocks noGrp="1"/>
          </p:cNvGraphicFramePr>
          <p:nvPr>
            <p:extLst>
              <p:ext uri="{D42A27DB-BD31-4B8C-83A1-F6EECF244321}">
                <p14:modId xmlns:p14="http://schemas.microsoft.com/office/powerpoint/2010/main" val="517646742"/>
              </p:ext>
            </p:extLst>
          </p:nvPr>
        </p:nvGraphicFramePr>
        <p:xfrm>
          <a:off x="6451360" y="5030156"/>
          <a:ext cx="3658810" cy="1508760"/>
        </p:xfrm>
        <a:graphic>
          <a:graphicData uri="http://schemas.openxmlformats.org/drawingml/2006/table">
            <a:tbl>
              <a:tblPr firstRow="1" bandRow="1">
                <a:tableStyleId>{D7AC3CCA-C797-4891-BE02-D94E43425B78}</a:tableStyleId>
              </a:tblPr>
              <a:tblGrid>
                <a:gridCol w="1827667">
                  <a:extLst>
                    <a:ext uri="{9D8B030D-6E8A-4147-A177-3AD203B41FA5}">
                      <a16:colId xmlns:a16="http://schemas.microsoft.com/office/drawing/2014/main" val="3652832513"/>
                    </a:ext>
                  </a:extLst>
                </a:gridCol>
                <a:gridCol w="1831143">
                  <a:extLst>
                    <a:ext uri="{9D8B030D-6E8A-4147-A177-3AD203B41FA5}">
                      <a16:colId xmlns:a16="http://schemas.microsoft.com/office/drawing/2014/main" val="1662142407"/>
                    </a:ext>
                  </a:extLst>
                </a:gridCol>
              </a:tblGrid>
              <a:tr h="370840">
                <a:tc gridSpan="2">
                  <a:txBody>
                    <a:bodyPr/>
                    <a:lstStyle/>
                    <a:p>
                      <a:pPr algn="ctr"/>
                      <a:r>
                        <a:rPr lang="en-US" sz="2000" dirty="0"/>
                        <a:t>GOES-R/ABI ADP Requirements</a:t>
                      </a:r>
                    </a:p>
                  </a:txBody>
                  <a:tcPr>
                    <a:solidFill>
                      <a:schemeClr val="accent1">
                        <a:lumMod val="20000"/>
                        <a:lumOff val="80000"/>
                      </a:schemeClr>
                    </a:solidFill>
                  </a:tcPr>
                </a:tc>
                <a:tc hMerge="1">
                  <a:txBody>
                    <a:bodyPr/>
                    <a:lstStyle/>
                    <a:p>
                      <a:pPr algn="ctr"/>
                      <a:endParaRPr lang="en-US" dirty="0"/>
                    </a:p>
                  </a:txBody>
                  <a:tcPr/>
                </a:tc>
                <a:extLst>
                  <a:ext uri="{0D108BD9-81ED-4DB2-BD59-A6C34878D82A}">
                    <a16:rowId xmlns:a16="http://schemas.microsoft.com/office/drawing/2014/main" val="85454568"/>
                  </a:ext>
                </a:extLst>
              </a:tr>
              <a:tr h="370840">
                <a:tc>
                  <a:txBody>
                    <a:bodyPr/>
                    <a:lstStyle/>
                    <a:p>
                      <a:pPr algn="ctr"/>
                      <a:r>
                        <a:rPr lang="en-US" b="1" dirty="0"/>
                        <a:t>Smoke</a:t>
                      </a:r>
                    </a:p>
                  </a:txBody>
                  <a:tcPr>
                    <a:solidFill>
                      <a:schemeClr val="accent1">
                        <a:lumMod val="20000"/>
                        <a:lumOff val="80000"/>
                      </a:schemeClr>
                    </a:solidFill>
                  </a:tcPr>
                </a:tc>
                <a:tc>
                  <a:txBody>
                    <a:bodyPr/>
                    <a:lstStyle/>
                    <a:p>
                      <a:pPr algn="ctr"/>
                      <a:r>
                        <a:rPr lang="en-US" b="1" dirty="0"/>
                        <a:t>POCD (%)</a:t>
                      </a:r>
                    </a:p>
                  </a:txBody>
                  <a:tcPr>
                    <a:solidFill>
                      <a:schemeClr val="accent1">
                        <a:lumMod val="20000"/>
                        <a:lumOff val="80000"/>
                      </a:schemeClr>
                    </a:solidFill>
                  </a:tcPr>
                </a:tc>
                <a:extLst>
                  <a:ext uri="{0D108BD9-81ED-4DB2-BD59-A6C34878D82A}">
                    <a16:rowId xmlns:a16="http://schemas.microsoft.com/office/drawing/2014/main" val="2837529403"/>
                  </a:ext>
                </a:extLst>
              </a:tr>
              <a:tr h="370840">
                <a:tc>
                  <a:txBody>
                    <a:bodyPr/>
                    <a:lstStyle/>
                    <a:p>
                      <a:pPr algn="ctr"/>
                      <a:r>
                        <a:rPr lang="en-US" dirty="0"/>
                        <a:t>Over Land</a:t>
                      </a:r>
                    </a:p>
                  </a:txBody>
                  <a:tcPr anchor="ctr">
                    <a:solidFill>
                      <a:srgbClr val="E7E7E7"/>
                    </a:solidFill>
                  </a:tcPr>
                </a:tc>
                <a:tc>
                  <a:txBody>
                    <a:bodyPr/>
                    <a:lstStyle/>
                    <a:p>
                      <a:pPr algn="ctr"/>
                      <a:r>
                        <a:rPr lang="en-US" dirty="0"/>
                        <a:t>80</a:t>
                      </a:r>
                    </a:p>
                  </a:txBody>
                  <a:tcPr>
                    <a:solidFill>
                      <a:srgbClr val="E7E7E7"/>
                    </a:solidFill>
                  </a:tcPr>
                </a:tc>
                <a:extLst>
                  <a:ext uri="{0D108BD9-81ED-4DB2-BD59-A6C34878D82A}">
                    <a16:rowId xmlns:a16="http://schemas.microsoft.com/office/drawing/2014/main" val="1363756079"/>
                  </a:ext>
                </a:extLst>
              </a:tr>
              <a:tr h="370840">
                <a:tc>
                  <a:txBody>
                    <a:bodyPr/>
                    <a:lstStyle/>
                    <a:p>
                      <a:pPr algn="ctr"/>
                      <a:r>
                        <a:rPr lang="en-US" dirty="0"/>
                        <a:t>Over Water</a:t>
                      </a:r>
                    </a:p>
                  </a:txBody>
                  <a:tcPr>
                    <a:solidFill>
                      <a:srgbClr val="E7E7E7"/>
                    </a:solidFill>
                  </a:tcPr>
                </a:tc>
                <a:tc>
                  <a:txBody>
                    <a:bodyPr/>
                    <a:lstStyle/>
                    <a:p>
                      <a:pPr algn="ctr"/>
                      <a:r>
                        <a:rPr lang="en-US" dirty="0"/>
                        <a:t>70</a:t>
                      </a:r>
                    </a:p>
                  </a:txBody>
                  <a:tcPr>
                    <a:solidFill>
                      <a:srgbClr val="E7E7E7"/>
                    </a:solidFill>
                  </a:tcPr>
                </a:tc>
                <a:extLst>
                  <a:ext uri="{0D108BD9-81ED-4DB2-BD59-A6C34878D82A}">
                    <a16:rowId xmlns:a16="http://schemas.microsoft.com/office/drawing/2014/main" val="3262726521"/>
                  </a:ext>
                </a:extLst>
              </a:tr>
            </a:tbl>
          </a:graphicData>
        </a:graphic>
      </p:graphicFrame>
      <p:sp>
        <p:nvSpPr>
          <p:cNvPr id="13" name="Rectangle: Rounded Corners 12">
            <a:extLst>
              <a:ext uri="{FF2B5EF4-FFF2-40B4-BE49-F238E27FC236}">
                <a16:creationId xmlns:a16="http://schemas.microsoft.com/office/drawing/2014/main" id="{82281054-6F86-4C6E-ABC2-73B1FEA0DF39}"/>
              </a:ext>
            </a:extLst>
          </p:cNvPr>
          <p:cNvSpPr/>
          <p:nvPr/>
        </p:nvSpPr>
        <p:spPr>
          <a:xfrm>
            <a:off x="9539416" y="1655805"/>
            <a:ext cx="733168" cy="3105665"/>
          </a:xfrm>
          <a:prstGeom prst="roundRect">
            <a:avLst/>
          </a:prstGeom>
          <a:noFill/>
          <a:ln w="28575">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DF470A46-3A6F-47BB-A952-02A061071BE1}"/>
              </a:ext>
            </a:extLst>
          </p:cNvPr>
          <p:cNvSpPr>
            <a:spLocks noGrp="1"/>
          </p:cNvSpPr>
          <p:nvPr>
            <p:ph type="body" idx="1"/>
          </p:nvPr>
        </p:nvSpPr>
        <p:spPr>
          <a:xfrm>
            <a:off x="200730" y="1274566"/>
            <a:ext cx="3658811" cy="5163682"/>
          </a:xfrm>
        </p:spPr>
        <p:txBody>
          <a:bodyPr/>
          <a:lstStyle/>
          <a:p>
            <a:pPr marL="228600" indent="-227013">
              <a:lnSpc>
                <a:spcPct val="90000"/>
              </a:lnSpc>
              <a:spcBef>
                <a:spcPts val="1000"/>
              </a:spcBef>
            </a:pPr>
            <a:r>
              <a:rPr lang="en-US" sz="2400" dirty="0"/>
              <a:t>GOES-19 smoke detection is very similar for both periods</a:t>
            </a:r>
          </a:p>
          <a:p>
            <a:pPr marL="228600" indent="-227013">
              <a:lnSpc>
                <a:spcPct val="90000"/>
              </a:lnSpc>
              <a:spcBef>
                <a:spcPts val="1000"/>
              </a:spcBef>
            </a:pPr>
            <a:r>
              <a:rPr lang="en-US" sz="2400" dirty="0"/>
              <a:t>GOES-19 is close to meeting 70% POCD requirement over water </a:t>
            </a:r>
          </a:p>
          <a:p>
            <a:pPr marL="228600" indent="-227013">
              <a:lnSpc>
                <a:spcPct val="90000"/>
              </a:lnSpc>
              <a:spcBef>
                <a:spcPts val="1000"/>
              </a:spcBef>
            </a:pPr>
            <a:r>
              <a:rPr lang="en-US" sz="2400" dirty="0"/>
              <a:t>GOES-19 performance is comparable to other GOES-R satellites, which are Full Maturity for ADP</a:t>
            </a:r>
          </a:p>
          <a:p>
            <a:pPr marL="628650" lvl="1" indent="-227013">
              <a:lnSpc>
                <a:spcPct val="90000"/>
              </a:lnSpc>
              <a:spcBef>
                <a:spcPts val="1000"/>
              </a:spcBef>
            </a:pPr>
            <a:r>
              <a:rPr lang="en-US" sz="2000" dirty="0"/>
              <a:t>GOES-19 is expected to meet requirements over a longer validation period</a:t>
            </a:r>
          </a:p>
        </p:txBody>
      </p:sp>
    </p:spTree>
    <p:extLst>
      <p:ext uri="{BB962C8B-B14F-4D97-AF65-F5344CB8AC3E}">
        <p14:creationId xmlns:p14="http://schemas.microsoft.com/office/powerpoint/2010/main" val="3365274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09B6D81-791A-4000-84DF-2696B40A881C}"/>
              </a:ext>
            </a:extLst>
          </p:cNvPr>
          <p:cNvSpPr txBox="1"/>
          <p:nvPr/>
        </p:nvSpPr>
        <p:spPr>
          <a:xfrm>
            <a:off x="6564394" y="1027362"/>
            <a:ext cx="4827373" cy="461665"/>
          </a:xfrm>
          <a:prstGeom prst="rect">
            <a:avLst/>
          </a:prstGeom>
          <a:solidFill>
            <a:schemeClr val="accent1">
              <a:lumMod val="20000"/>
              <a:lumOff val="80000"/>
            </a:schemeClr>
          </a:solidFill>
        </p:spPr>
        <p:txBody>
          <a:bodyPr wrap="square" rtlCol="0">
            <a:spAutoFit/>
          </a:bodyPr>
          <a:lstStyle/>
          <a:p>
            <a:pPr algn="ctr"/>
            <a:r>
              <a:rPr lang="en-US" sz="2400" b="1" dirty="0">
                <a:latin typeface="Calibri" panose="020F0502020204030204" pitchFamily="34" charset="0"/>
                <a:cs typeface="Calibri" panose="020F0502020204030204" pitchFamily="34" charset="0"/>
              </a:rPr>
              <a:t>Impact of Cloud Mask on ADP </a:t>
            </a:r>
          </a:p>
        </p:txBody>
      </p:sp>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a:xfrm>
            <a:off x="276837" y="1195185"/>
            <a:ext cx="5829203" cy="5269162"/>
          </a:xfrm>
        </p:spPr>
        <p:txBody>
          <a:bodyPr/>
          <a:lstStyle/>
          <a:p>
            <a:pPr marL="228600" indent="-227013">
              <a:lnSpc>
                <a:spcPct val="90000"/>
              </a:lnSpc>
              <a:spcBef>
                <a:spcPts val="1000"/>
              </a:spcBef>
            </a:pPr>
            <a:r>
              <a:rPr lang="en-US" sz="2400" dirty="0"/>
              <a:t>ABI ADP relies on the upstream Cloud Mask</a:t>
            </a:r>
          </a:p>
          <a:p>
            <a:pPr marL="228600" indent="-227013">
              <a:lnSpc>
                <a:spcPct val="90000"/>
              </a:lnSpc>
              <a:spcBef>
                <a:spcPts val="1000"/>
              </a:spcBef>
            </a:pPr>
            <a:r>
              <a:rPr lang="en-US" sz="2400" dirty="0"/>
              <a:t>During routine ~weekly 2-consecutive </a:t>
            </a:r>
            <a:br>
              <a:rPr lang="en-US" sz="2400" dirty="0"/>
            </a:br>
            <a:r>
              <a:rPr lang="en-US" sz="2400" dirty="0"/>
              <a:t>Scan Mode 4 (M4) runs in the mornings, the cloud mask fell behind, causing ADP </a:t>
            </a:r>
            <a:br>
              <a:rPr lang="en-US" sz="2400" dirty="0"/>
            </a:br>
            <a:r>
              <a:rPr lang="en-US" sz="2400" dirty="0"/>
              <a:t>to be completely or partially missing</a:t>
            </a:r>
          </a:p>
          <a:p>
            <a:pPr marL="628650" lvl="1" indent="-227013">
              <a:lnSpc>
                <a:spcPct val="90000"/>
              </a:lnSpc>
              <a:spcBef>
                <a:spcPts val="1000"/>
              </a:spcBef>
            </a:pPr>
            <a:r>
              <a:rPr lang="en-US" sz="2000" dirty="0"/>
              <a:t>If upstream Cloud Mask is not available, ADP is not generated</a:t>
            </a:r>
          </a:p>
          <a:p>
            <a:pPr marL="228600" indent="-227013">
              <a:lnSpc>
                <a:spcPct val="90000"/>
              </a:lnSpc>
              <a:spcBef>
                <a:spcPts val="1000"/>
              </a:spcBef>
            </a:pPr>
            <a:r>
              <a:rPr lang="en-US" sz="2400" dirty="0"/>
              <a:t>Impacted M4 scan varies – 1</a:t>
            </a:r>
            <a:r>
              <a:rPr lang="en-US" sz="2400" baseline="30000" dirty="0"/>
              <a:t>st</a:t>
            </a:r>
            <a:r>
              <a:rPr lang="en-US" sz="2400" dirty="0"/>
              <a:t> or 2</a:t>
            </a:r>
            <a:r>
              <a:rPr lang="en-US" sz="2400" baseline="30000" dirty="0"/>
              <a:t>nd</a:t>
            </a:r>
            <a:r>
              <a:rPr lang="en-US" sz="2400" dirty="0"/>
              <a:t> , as does the severity of the missing ADP – full or partial scan</a:t>
            </a:r>
          </a:p>
          <a:p>
            <a:pPr marL="228600" indent="-227013">
              <a:lnSpc>
                <a:spcPct val="90000"/>
              </a:lnSpc>
              <a:spcBef>
                <a:spcPts val="1000"/>
              </a:spcBef>
            </a:pPr>
            <a:r>
              <a:rPr lang="en-US" sz="2400" dirty="0"/>
              <a:t>No impacts on ADP during 12-hour M4 scans on 1/22/25</a:t>
            </a:r>
          </a:p>
          <a:p>
            <a:pPr marL="628650" lvl="1" indent="-227013">
              <a:lnSpc>
                <a:spcPct val="90000"/>
              </a:lnSpc>
              <a:spcBef>
                <a:spcPts val="1000"/>
              </a:spcBef>
            </a:pPr>
            <a:r>
              <a:rPr lang="en-US" sz="2000" dirty="0"/>
              <a:t>ADP in all M4 scans for 12:00-23:55 UTC appeared normal</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22</a:t>
            </a:fld>
            <a:endParaRPr lang="en-US"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1659369" y="74317"/>
            <a:ext cx="8450801" cy="729143"/>
          </a:xfrm>
        </p:spPr>
        <p:txBody>
          <a:bodyPr/>
          <a:lstStyle/>
          <a:p>
            <a:r>
              <a:rPr lang="en-US" sz="3200" b="1" dirty="0"/>
              <a:t>Missing ADP in Scan Mode 4 due to Cloud Mask</a:t>
            </a:r>
          </a:p>
        </p:txBody>
      </p:sp>
      <p:graphicFrame>
        <p:nvGraphicFramePr>
          <p:cNvPr id="28" name="Table 27">
            <a:extLst>
              <a:ext uri="{FF2B5EF4-FFF2-40B4-BE49-F238E27FC236}">
                <a16:creationId xmlns:a16="http://schemas.microsoft.com/office/drawing/2014/main" id="{4B3BE755-1881-47AC-9A21-D3208C5A6636}"/>
              </a:ext>
            </a:extLst>
          </p:cNvPr>
          <p:cNvGraphicFramePr>
            <a:graphicFrameLocks noGrp="1"/>
          </p:cNvGraphicFramePr>
          <p:nvPr>
            <p:extLst>
              <p:ext uri="{D42A27DB-BD31-4B8C-83A1-F6EECF244321}">
                <p14:modId xmlns:p14="http://schemas.microsoft.com/office/powerpoint/2010/main" val="1334062101"/>
              </p:ext>
            </p:extLst>
          </p:nvPr>
        </p:nvGraphicFramePr>
        <p:xfrm>
          <a:off x="6564394" y="1508513"/>
          <a:ext cx="4827373" cy="3458873"/>
        </p:xfrm>
        <a:graphic>
          <a:graphicData uri="http://schemas.openxmlformats.org/drawingml/2006/table">
            <a:tbl>
              <a:tblPr firstRow="1" bandRow="1">
                <a:tableStyleId>{D7AC3CCA-C797-4891-BE02-D94E43425B78}</a:tableStyleId>
              </a:tblPr>
              <a:tblGrid>
                <a:gridCol w="1112108">
                  <a:extLst>
                    <a:ext uri="{9D8B030D-6E8A-4147-A177-3AD203B41FA5}">
                      <a16:colId xmlns:a16="http://schemas.microsoft.com/office/drawing/2014/main" val="3036768616"/>
                    </a:ext>
                  </a:extLst>
                </a:gridCol>
                <a:gridCol w="897924">
                  <a:extLst>
                    <a:ext uri="{9D8B030D-6E8A-4147-A177-3AD203B41FA5}">
                      <a16:colId xmlns:a16="http://schemas.microsoft.com/office/drawing/2014/main" val="20001"/>
                    </a:ext>
                  </a:extLst>
                </a:gridCol>
                <a:gridCol w="939114">
                  <a:extLst>
                    <a:ext uri="{9D8B030D-6E8A-4147-A177-3AD203B41FA5}">
                      <a16:colId xmlns:a16="http://schemas.microsoft.com/office/drawing/2014/main" val="20002"/>
                    </a:ext>
                  </a:extLst>
                </a:gridCol>
                <a:gridCol w="939113">
                  <a:extLst>
                    <a:ext uri="{9D8B030D-6E8A-4147-A177-3AD203B41FA5}">
                      <a16:colId xmlns:a16="http://schemas.microsoft.com/office/drawing/2014/main" val="20003"/>
                    </a:ext>
                  </a:extLst>
                </a:gridCol>
                <a:gridCol w="939114">
                  <a:extLst>
                    <a:ext uri="{9D8B030D-6E8A-4147-A177-3AD203B41FA5}">
                      <a16:colId xmlns:a16="http://schemas.microsoft.com/office/drawing/2014/main" val="20004"/>
                    </a:ext>
                  </a:extLst>
                </a:gridCol>
              </a:tblGrid>
              <a:tr h="615797">
                <a:tc>
                  <a:txBody>
                    <a:bodyPr/>
                    <a:lstStyle/>
                    <a:p>
                      <a:pPr algn="ctr"/>
                      <a:r>
                        <a:rPr lang="en-US" dirty="0">
                          <a:solidFill>
                            <a:schemeClr val="tx1"/>
                          </a:solidFill>
                        </a:rPr>
                        <a:t>Date of </a:t>
                      </a:r>
                      <a:br>
                        <a:rPr lang="en-US" dirty="0">
                          <a:solidFill>
                            <a:schemeClr val="tx1"/>
                          </a:solidFill>
                        </a:rPr>
                      </a:br>
                      <a:r>
                        <a:rPr lang="en-US" dirty="0">
                          <a:solidFill>
                            <a:schemeClr val="tx1"/>
                          </a:solidFill>
                        </a:rPr>
                        <a:t>M4 Scans</a:t>
                      </a:r>
                    </a:p>
                  </a:txBody>
                  <a:tcPr anchor="ctr">
                    <a:solidFill>
                      <a:schemeClr val="accent1">
                        <a:lumMod val="20000"/>
                        <a:lumOff val="80000"/>
                      </a:schemeClr>
                    </a:solidFill>
                  </a:tcPr>
                </a:tc>
                <a:tc>
                  <a:txBody>
                    <a:bodyPr/>
                    <a:lstStyle/>
                    <a:p>
                      <a:pPr algn="ctr"/>
                      <a:r>
                        <a:rPr lang="en-US" sz="1600" dirty="0">
                          <a:solidFill>
                            <a:schemeClr val="tx1"/>
                          </a:solidFill>
                        </a:rPr>
                        <a:t>Last </a:t>
                      </a:r>
                      <a:br>
                        <a:rPr lang="en-US" sz="1600" dirty="0">
                          <a:solidFill>
                            <a:schemeClr val="tx1"/>
                          </a:solidFill>
                        </a:rPr>
                      </a:br>
                      <a:r>
                        <a:rPr lang="en-US" sz="1600" dirty="0">
                          <a:solidFill>
                            <a:schemeClr val="tx1"/>
                          </a:solidFill>
                        </a:rPr>
                        <a:t>M6</a:t>
                      </a: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a:t>
                      </a:r>
                      <a:r>
                        <a:rPr lang="en-US" sz="1600" baseline="30000" dirty="0">
                          <a:solidFill>
                            <a:schemeClr val="tx1"/>
                          </a:solidFill>
                        </a:rPr>
                        <a:t>st</a:t>
                      </a:r>
                      <a:r>
                        <a:rPr lang="en-US" sz="1600" dirty="0">
                          <a:solidFill>
                            <a:schemeClr val="tx1"/>
                          </a:solidFill>
                        </a:rPr>
                        <a:t> </a:t>
                      </a:r>
                      <a:br>
                        <a:rPr lang="en-US" sz="1600" dirty="0">
                          <a:solidFill>
                            <a:schemeClr val="tx1"/>
                          </a:solidFill>
                        </a:rPr>
                      </a:br>
                      <a:r>
                        <a:rPr lang="en-US" sz="1600" dirty="0">
                          <a:solidFill>
                            <a:schemeClr val="tx1"/>
                          </a:solidFill>
                        </a:rPr>
                        <a:t>M4</a:t>
                      </a: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2</a:t>
                      </a:r>
                      <a:r>
                        <a:rPr lang="en-US" sz="1600" baseline="30000" dirty="0">
                          <a:solidFill>
                            <a:schemeClr val="tx1"/>
                          </a:solidFill>
                        </a:rPr>
                        <a:t>nd</a:t>
                      </a:r>
                      <a:r>
                        <a:rPr lang="en-US" sz="1600" dirty="0">
                          <a:solidFill>
                            <a:schemeClr val="tx1"/>
                          </a:solidFill>
                        </a:rPr>
                        <a:t> </a:t>
                      </a:r>
                      <a:br>
                        <a:rPr lang="en-US" sz="1600" dirty="0">
                          <a:solidFill>
                            <a:schemeClr val="tx1"/>
                          </a:solidFill>
                        </a:rPr>
                      </a:br>
                      <a:r>
                        <a:rPr lang="en-US" sz="1600" dirty="0">
                          <a:solidFill>
                            <a:schemeClr val="tx1"/>
                          </a:solidFill>
                        </a:rPr>
                        <a:t>M4</a:t>
                      </a: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Resume M6</a:t>
                      </a:r>
                    </a:p>
                  </a:txBody>
                  <a:tcPr anchor="ctr">
                    <a:solidFill>
                      <a:schemeClr val="accent1">
                        <a:lumMod val="20000"/>
                        <a:lumOff val="80000"/>
                      </a:schemeClr>
                    </a:solidFill>
                  </a:tcPr>
                </a:tc>
                <a:extLst>
                  <a:ext uri="{0D108BD9-81ED-4DB2-BD59-A6C34878D82A}">
                    <a16:rowId xmlns:a16="http://schemas.microsoft.com/office/drawing/2014/main" val="10000"/>
                  </a:ext>
                </a:extLst>
              </a:tr>
              <a:tr h="339204">
                <a:tc>
                  <a:txBody>
                    <a:bodyPr/>
                    <a:lstStyle/>
                    <a:p>
                      <a:pPr algn="l"/>
                      <a:r>
                        <a:rPr lang="en-US" sz="1600" dirty="0">
                          <a:solidFill>
                            <a:schemeClr val="tx1"/>
                          </a:solidFill>
                        </a:rPr>
                        <a:t>12/23/24</a:t>
                      </a:r>
                    </a:p>
                  </a:txBody>
                  <a:tcPr marL="68580" marR="68580" marT="34290" marB="34290" anchor="ctr">
                    <a:solidFill>
                      <a:srgbClr val="E7E7E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Calibri" panose="020F0502020204030204" pitchFamily="34" charset="0"/>
                        </a:rPr>
                        <a:t>11:40</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11:50</a:t>
                      </a:r>
                    </a:p>
                  </a:txBody>
                  <a:tcPr anchor="ctr">
                    <a:solidFill>
                      <a:srgbClr val="E7E7E7"/>
                    </a:solidFill>
                  </a:tcPr>
                </a:tc>
                <a:tc>
                  <a:txBody>
                    <a:bodyPr/>
                    <a:lstStyle/>
                    <a:p>
                      <a:pPr algn="ctr"/>
                      <a:r>
                        <a:rPr lang="en-US" sz="1600" b="0" dirty="0">
                          <a:solidFill>
                            <a:schemeClr val="bg1"/>
                          </a:solidFill>
                          <a:latin typeface="+mn-lt"/>
                          <a:cs typeface="Calibri" panose="020F0502020204030204" pitchFamily="34" charset="0"/>
                        </a:rPr>
                        <a:t>11:55</a:t>
                      </a:r>
                    </a:p>
                  </a:txBody>
                  <a:tcPr anchor="ctr">
                    <a:solidFill>
                      <a:srgbClr val="FF0000"/>
                    </a:solidFill>
                  </a:tcPr>
                </a:tc>
                <a:tc>
                  <a:txBody>
                    <a:bodyPr/>
                    <a:lstStyle/>
                    <a:p>
                      <a:pPr algn="ctr"/>
                      <a:r>
                        <a:rPr lang="en-US" sz="1600" b="0" dirty="0">
                          <a:solidFill>
                            <a:schemeClr val="tx1"/>
                          </a:solidFill>
                          <a:latin typeface="+mn-lt"/>
                          <a:cs typeface="Calibri" panose="020F0502020204030204" pitchFamily="34" charset="0"/>
                        </a:rPr>
                        <a:t>12:00</a:t>
                      </a:r>
                    </a:p>
                  </a:txBody>
                  <a:tcPr anchor="ctr">
                    <a:solidFill>
                      <a:srgbClr val="E7E7E7"/>
                    </a:solidFill>
                  </a:tcPr>
                </a:tc>
                <a:extLst>
                  <a:ext uri="{0D108BD9-81ED-4DB2-BD59-A6C34878D82A}">
                    <a16:rowId xmlns:a16="http://schemas.microsoft.com/office/drawing/2014/main" val="10001"/>
                  </a:ext>
                </a:extLst>
              </a:tr>
              <a:tr h="354227">
                <a:tc>
                  <a:txBody>
                    <a:bodyPr/>
                    <a:lstStyle/>
                    <a:p>
                      <a:pPr algn="l"/>
                      <a:r>
                        <a:rPr lang="en-US" sz="1600" dirty="0">
                          <a:solidFill>
                            <a:schemeClr val="tx1"/>
                          </a:solidFill>
                        </a:rPr>
                        <a:t>1/2/25</a:t>
                      </a:r>
                    </a:p>
                  </a:txBody>
                  <a:tcPr marL="68580" marR="68580" marT="34290" marB="34290" anchor="ctr">
                    <a:solidFill>
                      <a:srgbClr val="E7E7E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Calibri" panose="020F0502020204030204" pitchFamily="34" charset="0"/>
                        </a:rPr>
                        <a:t>11:50</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12:00</a:t>
                      </a:r>
                    </a:p>
                  </a:txBody>
                  <a:tcPr anchor="ctr">
                    <a:solidFill>
                      <a:srgbClr val="E7E7E7"/>
                    </a:solidFill>
                  </a:tcPr>
                </a:tc>
                <a:tc>
                  <a:txBody>
                    <a:bodyPr/>
                    <a:lstStyle/>
                    <a:p>
                      <a:pPr algn="ctr"/>
                      <a:r>
                        <a:rPr lang="en-US" sz="1600" b="0" dirty="0">
                          <a:solidFill>
                            <a:schemeClr val="bg1"/>
                          </a:solidFill>
                          <a:latin typeface="+mn-lt"/>
                          <a:cs typeface="Calibri" panose="020F0502020204030204" pitchFamily="34" charset="0"/>
                        </a:rPr>
                        <a:t>12:05</a:t>
                      </a:r>
                    </a:p>
                  </a:txBody>
                  <a:tcPr anchor="ctr">
                    <a:solidFill>
                      <a:srgbClr val="FF0000"/>
                    </a:solidFill>
                  </a:tcPr>
                </a:tc>
                <a:tc>
                  <a:txBody>
                    <a:bodyPr/>
                    <a:lstStyle/>
                    <a:p>
                      <a:pPr algn="ctr"/>
                      <a:r>
                        <a:rPr lang="en-US" sz="1600" b="0" dirty="0">
                          <a:solidFill>
                            <a:schemeClr val="tx1"/>
                          </a:solidFill>
                          <a:latin typeface="+mn-lt"/>
                          <a:cs typeface="Calibri" panose="020F0502020204030204" pitchFamily="34" charset="0"/>
                        </a:rPr>
                        <a:t>12:10</a:t>
                      </a:r>
                    </a:p>
                  </a:txBody>
                  <a:tcPr anchor="ctr">
                    <a:solidFill>
                      <a:srgbClr val="E7E7E7"/>
                    </a:solidFill>
                  </a:tcPr>
                </a:tc>
                <a:extLst>
                  <a:ext uri="{0D108BD9-81ED-4DB2-BD59-A6C34878D82A}">
                    <a16:rowId xmlns:a16="http://schemas.microsoft.com/office/drawing/2014/main" val="2237223759"/>
                  </a:ext>
                </a:extLst>
              </a:tr>
              <a:tr h="354227">
                <a:tc>
                  <a:txBody>
                    <a:bodyPr/>
                    <a:lstStyle/>
                    <a:p>
                      <a:pPr algn="l"/>
                      <a:r>
                        <a:rPr lang="en-US" sz="1600" dirty="0">
                          <a:solidFill>
                            <a:schemeClr val="tx1"/>
                          </a:solidFill>
                        </a:rPr>
                        <a:t>1/13/25</a:t>
                      </a:r>
                    </a:p>
                  </a:txBody>
                  <a:tcPr marL="68580" marR="68580" marT="34290" marB="34290" anchor="ctr">
                    <a:solidFill>
                      <a:srgbClr val="E7E7E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Calibri" panose="020F0502020204030204" pitchFamily="34" charset="0"/>
                        </a:rPr>
                        <a:t>11:50</a:t>
                      </a:r>
                    </a:p>
                  </a:txBody>
                  <a:tcPr anchor="ctr">
                    <a:solidFill>
                      <a:srgbClr val="E7E7E7"/>
                    </a:solidFill>
                  </a:tcPr>
                </a:tc>
                <a:tc>
                  <a:txBody>
                    <a:bodyPr/>
                    <a:lstStyle/>
                    <a:p>
                      <a:pPr algn="ctr"/>
                      <a:r>
                        <a:rPr lang="en-US" sz="1600" b="0" dirty="0">
                          <a:solidFill>
                            <a:schemeClr val="tx1"/>
                          </a:solidFill>
                          <a:latin typeface="+mn-lt"/>
                          <a:cs typeface="Calibri" panose="020F0502020204030204" pitchFamily="34" charset="0"/>
                        </a:rPr>
                        <a:t>12:00</a:t>
                      </a:r>
                    </a:p>
                  </a:txBody>
                  <a:tcPr anchor="ctr">
                    <a:solidFill>
                      <a:srgbClr val="E7E7E7"/>
                    </a:solidFill>
                  </a:tcPr>
                </a:tc>
                <a:tc>
                  <a:txBody>
                    <a:bodyPr/>
                    <a:lstStyle/>
                    <a:p>
                      <a:pPr algn="ctr"/>
                      <a:r>
                        <a:rPr lang="en-US" sz="1600" b="0" dirty="0">
                          <a:solidFill>
                            <a:schemeClr val="bg1"/>
                          </a:solidFill>
                          <a:latin typeface="+mn-lt"/>
                          <a:cs typeface="Calibri" panose="020F0502020204030204" pitchFamily="34" charset="0"/>
                        </a:rPr>
                        <a:t>12:05</a:t>
                      </a:r>
                    </a:p>
                  </a:txBody>
                  <a:tcPr anchor="ctr">
                    <a:solidFill>
                      <a:srgbClr val="FF0000"/>
                    </a:solidFill>
                  </a:tcPr>
                </a:tc>
                <a:tc>
                  <a:txBody>
                    <a:bodyPr/>
                    <a:lstStyle/>
                    <a:p>
                      <a:pPr algn="ctr"/>
                      <a:r>
                        <a:rPr lang="en-US" sz="1600" b="0" dirty="0">
                          <a:solidFill>
                            <a:schemeClr val="tx1"/>
                          </a:solidFill>
                          <a:latin typeface="+mn-lt"/>
                          <a:cs typeface="Calibri" panose="020F0502020204030204" pitchFamily="34" charset="0"/>
                        </a:rPr>
                        <a:t>12:10</a:t>
                      </a:r>
                    </a:p>
                  </a:txBody>
                  <a:tcPr anchor="ctr">
                    <a:solidFill>
                      <a:srgbClr val="E7E7E7"/>
                    </a:solidFill>
                  </a:tcPr>
                </a:tc>
                <a:extLst>
                  <a:ext uri="{0D108BD9-81ED-4DB2-BD59-A6C34878D82A}">
                    <a16:rowId xmlns:a16="http://schemas.microsoft.com/office/drawing/2014/main" val="911707461"/>
                  </a:ext>
                </a:extLst>
              </a:tr>
              <a:tr h="354227">
                <a:tc>
                  <a:txBody>
                    <a:bodyPr/>
                    <a:lstStyle/>
                    <a:p>
                      <a:pPr algn="l"/>
                      <a:r>
                        <a:rPr lang="en-US" sz="1600" dirty="0">
                          <a:solidFill>
                            <a:schemeClr val="tx1"/>
                          </a:solidFill>
                        </a:rPr>
                        <a:t>1/19/25</a:t>
                      </a:r>
                    </a:p>
                  </a:txBody>
                  <a:tcPr marL="68580" marR="68580" marT="34290" marB="34290"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600" b="0" dirty="0">
                          <a:solidFill>
                            <a:schemeClr val="tx1"/>
                          </a:solidFill>
                          <a:latin typeface="+mn-lt"/>
                          <a:cs typeface="Calibri" panose="020F0502020204030204" pitchFamily="34" charset="0"/>
                        </a:rPr>
                        <a:t>11:50</a:t>
                      </a:r>
                    </a:p>
                  </a:txBody>
                  <a:tcPr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600" b="0" dirty="0">
                          <a:solidFill>
                            <a:schemeClr val="tx1"/>
                          </a:solidFill>
                          <a:latin typeface="+mn-lt"/>
                          <a:cs typeface="Calibri" panose="020F0502020204030204" pitchFamily="34" charset="0"/>
                        </a:rPr>
                        <a:t>12:00</a:t>
                      </a:r>
                    </a:p>
                  </a:txBody>
                  <a:tcPr anchor="ctr">
                    <a:lnB w="38100" cap="flat" cmpd="sng" algn="ctr">
                      <a:solidFill>
                        <a:schemeClr val="tx1"/>
                      </a:solidFill>
                      <a:prstDash val="solid"/>
                      <a:round/>
                      <a:headEnd type="none" w="med" len="med"/>
                      <a:tailEnd type="none" w="med" len="med"/>
                    </a:lnB>
                    <a:solidFill>
                      <a:srgbClr val="E7E7E7"/>
                    </a:solidFill>
                  </a:tcPr>
                </a:tc>
                <a:tc>
                  <a:txBody>
                    <a:bodyPr/>
                    <a:lstStyle/>
                    <a:p>
                      <a:pPr algn="ctr"/>
                      <a:r>
                        <a:rPr lang="en-US" sz="1600" b="0" dirty="0">
                          <a:solidFill>
                            <a:schemeClr val="bg1"/>
                          </a:solidFill>
                          <a:latin typeface="+mn-lt"/>
                          <a:cs typeface="Calibri" panose="020F0502020204030204" pitchFamily="34" charset="0"/>
                        </a:rPr>
                        <a:t>12:05</a:t>
                      </a:r>
                    </a:p>
                  </a:txBody>
                  <a:tcPr anchor="ctr">
                    <a:lnB w="38100" cap="flat" cmpd="sng" algn="ctr">
                      <a:solidFill>
                        <a:schemeClr val="tx1"/>
                      </a:solidFill>
                      <a:prstDash val="solid"/>
                      <a:round/>
                      <a:headEnd type="none" w="med" len="med"/>
                      <a:tailEnd type="none" w="med" len="med"/>
                    </a:lnB>
                    <a:solidFill>
                      <a:srgbClr val="FF0000"/>
                    </a:solidFill>
                  </a:tcPr>
                </a:tc>
                <a:tc>
                  <a:txBody>
                    <a:bodyPr/>
                    <a:lstStyle/>
                    <a:p>
                      <a:pPr algn="ctr"/>
                      <a:r>
                        <a:rPr lang="en-US" sz="1600" b="0" dirty="0">
                          <a:solidFill>
                            <a:schemeClr val="tx1"/>
                          </a:solidFill>
                          <a:latin typeface="+mn-lt"/>
                          <a:cs typeface="Calibri" panose="020F0502020204030204" pitchFamily="34" charset="0"/>
                        </a:rPr>
                        <a:t>12:10</a:t>
                      </a:r>
                    </a:p>
                  </a:txBody>
                  <a:tcPr anchor="ctr">
                    <a:lnB w="381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4071285389"/>
                  </a:ext>
                </a:extLst>
              </a:tr>
              <a:tr h="354227">
                <a:tc>
                  <a:txBody>
                    <a:bodyPr/>
                    <a:lstStyle/>
                    <a:p>
                      <a:pPr algn="l"/>
                      <a:r>
                        <a:rPr lang="en-US" sz="1600" dirty="0">
                          <a:solidFill>
                            <a:schemeClr val="tx1"/>
                          </a:solidFill>
                        </a:rPr>
                        <a:t>1/21/25</a:t>
                      </a:r>
                    </a:p>
                  </a:txBody>
                  <a:tcPr marL="68580" marR="68580" marT="34290" marB="34290"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12:00</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solidFill>
                            <a:schemeClr val="bg1"/>
                          </a:solidFill>
                          <a:latin typeface="+mn-lt"/>
                        </a:rPr>
                        <a:t>12:10</a:t>
                      </a:r>
                    </a:p>
                  </a:txBody>
                  <a:tcPr anchor="ctr">
                    <a:lnT w="38100" cap="flat" cmpd="sng" algn="ctr">
                      <a:solidFill>
                        <a:schemeClr val="tx1"/>
                      </a:solidFill>
                      <a:prstDash val="solid"/>
                      <a:round/>
                      <a:headEnd type="none" w="med" len="med"/>
                      <a:tailEnd type="none" w="med" len="med"/>
                    </a:lnT>
                    <a:solidFill>
                      <a:srgbClr val="FF0000"/>
                    </a:solidFill>
                  </a:tcPr>
                </a:tc>
                <a:tc>
                  <a:txBody>
                    <a:bodyPr/>
                    <a:lstStyle/>
                    <a:p>
                      <a:pPr algn="ctr"/>
                      <a:r>
                        <a:rPr lang="en-US" sz="1600" b="0" dirty="0">
                          <a:latin typeface="+mn-lt"/>
                        </a:rPr>
                        <a:t>12:15</a:t>
                      </a:r>
                    </a:p>
                  </a:txBody>
                  <a:tcPr anchor="ctr">
                    <a:lnT w="38100" cap="flat" cmpd="sng" algn="ctr">
                      <a:solidFill>
                        <a:schemeClr val="tx1"/>
                      </a:solidFill>
                      <a:prstDash val="solid"/>
                      <a:round/>
                      <a:headEnd type="none" w="med" len="med"/>
                      <a:tailEnd type="none" w="med" len="med"/>
                    </a:lnT>
                    <a:solidFill>
                      <a:srgbClr val="E7E7E7"/>
                    </a:solidFill>
                  </a:tcPr>
                </a:tc>
                <a:tc>
                  <a:txBody>
                    <a:bodyPr/>
                    <a:lstStyle/>
                    <a:p>
                      <a:pPr algn="ctr"/>
                      <a:r>
                        <a:rPr lang="en-US" sz="1600" b="0" dirty="0">
                          <a:latin typeface="+mn-lt"/>
                        </a:rPr>
                        <a:t>12:20</a:t>
                      </a:r>
                    </a:p>
                  </a:txBody>
                  <a:tcPr anchor="ctr">
                    <a:lnT w="38100" cap="flat" cmpd="sng" algn="ctr">
                      <a:solidFill>
                        <a:schemeClr val="tx1"/>
                      </a:solidFill>
                      <a:prstDash val="solid"/>
                      <a:round/>
                      <a:headEnd type="none" w="med" len="med"/>
                      <a:tailEnd type="none" w="med" len="med"/>
                    </a:lnT>
                    <a:solidFill>
                      <a:srgbClr val="E7E7E7"/>
                    </a:solidFill>
                  </a:tcPr>
                </a:tc>
                <a:extLst>
                  <a:ext uri="{0D108BD9-81ED-4DB2-BD59-A6C34878D82A}">
                    <a16:rowId xmlns:a16="http://schemas.microsoft.com/office/drawing/2014/main" val="933474421"/>
                  </a:ext>
                </a:extLst>
              </a:tr>
              <a:tr h="354227">
                <a:tc>
                  <a:txBody>
                    <a:bodyPr/>
                    <a:lstStyle/>
                    <a:p>
                      <a:pPr algn="l"/>
                      <a:r>
                        <a:rPr lang="en-US" sz="1600" dirty="0">
                          <a:solidFill>
                            <a:schemeClr val="tx1"/>
                          </a:solidFill>
                        </a:rPr>
                        <a:t>2/7/25</a:t>
                      </a:r>
                    </a:p>
                  </a:txBody>
                  <a:tcPr marL="68580" marR="68580" marT="34290" marB="34290" anchor="ctr">
                    <a:solidFill>
                      <a:srgbClr val="E7E7E7"/>
                    </a:solidFill>
                  </a:tcPr>
                </a:tc>
                <a:tc>
                  <a:txBody>
                    <a:bodyPr/>
                    <a:lstStyle/>
                    <a:p>
                      <a:pPr algn="ctr"/>
                      <a:r>
                        <a:rPr lang="en-US" sz="1600" b="0" dirty="0">
                          <a:latin typeface="+mn-lt"/>
                        </a:rPr>
                        <a:t>12:00</a:t>
                      </a:r>
                    </a:p>
                  </a:txBody>
                  <a:tcPr anchor="ctr">
                    <a:solidFill>
                      <a:srgbClr val="E7E7E7"/>
                    </a:solidFill>
                  </a:tcPr>
                </a:tc>
                <a:tc>
                  <a:txBody>
                    <a:bodyPr/>
                    <a:lstStyle/>
                    <a:p>
                      <a:pPr algn="ctr"/>
                      <a:r>
                        <a:rPr lang="en-US" sz="1600" b="0" dirty="0">
                          <a:solidFill>
                            <a:schemeClr val="bg1"/>
                          </a:solidFill>
                          <a:latin typeface="+mn-lt"/>
                        </a:rPr>
                        <a:t>12:10</a:t>
                      </a:r>
                    </a:p>
                  </a:txBody>
                  <a:tcPr anchor="ctr">
                    <a:solidFill>
                      <a:srgbClr val="FF0000"/>
                    </a:solidFill>
                  </a:tcPr>
                </a:tc>
                <a:tc>
                  <a:txBody>
                    <a:bodyPr/>
                    <a:lstStyle/>
                    <a:p>
                      <a:pPr algn="ctr"/>
                      <a:r>
                        <a:rPr lang="en-US" sz="1600" b="0" dirty="0">
                          <a:latin typeface="+mn-lt"/>
                        </a:rPr>
                        <a:t>12:15</a:t>
                      </a:r>
                    </a:p>
                  </a:txBody>
                  <a:tcPr anchor="ctr">
                    <a:solidFill>
                      <a:srgbClr val="E7E7E7"/>
                    </a:solidFill>
                  </a:tcPr>
                </a:tc>
                <a:tc>
                  <a:txBody>
                    <a:bodyPr/>
                    <a:lstStyle/>
                    <a:p>
                      <a:pPr algn="ctr"/>
                      <a:r>
                        <a:rPr lang="en-US" sz="1600" b="0" dirty="0">
                          <a:latin typeface="+mn-lt"/>
                        </a:rPr>
                        <a:t>12:20</a:t>
                      </a:r>
                    </a:p>
                  </a:txBody>
                  <a:tcPr anchor="ctr">
                    <a:solidFill>
                      <a:srgbClr val="E7E7E7"/>
                    </a:solidFill>
                  </a:tcPr>
                </a:tc>
                <a:extLst>
                  <a:ext uri="{0D108BD9-81ED-4DB2-BD59-A6C34878D82A}">
                    <a16:rowId xmlns:a16="http://schemas.microsoft.com/office/drawing/2014/main" val="2764186467"/>
                  </a:ext>
                </a:extLst>
              </a:tr>
              <a:tr h="354227">
                <a:tc>
                  <a:txBody>
                    <a:bodyPr/>
                    <a:lstStyle/>
                    <a:p>
                      <a:pPr algn="l"/>
                      <a:r>
                        <a:rPr lang="en-US" sz="1600" dirty="0">
                          <a:solidFill>
                            <a:schemeClr val="tx1"/>
                          </a:solidFill>
                        </a:rPr>
                        <a:t>2/14/25</a:t>
                      </a:r>
                    </a:p>
                  </a:txBody>
                  <a:tcPr marL="68580" marR="68580" marT="34290" marB="34290" anchor="ctr">
                    <a:solidFill>
                      <a:srgbClr val="E7E7E7"/>
                    </a:solidFill>
                  </a:tcPr>
                </a:tc>
                <a:tc>
                  <a:txBody>
                    <a:bodyPr/>
                    <a:lstStyle/>
                    <a:p>
                      <a:pPr algn="ctr"/>
                      <a:r>
                        <a:rPr lang="en-US" sz="1600" b="0" dirty="0">
                          <a:latin typeface="+mn-lt"/>
                        </a:rPr>
                        <a:t>12:00</a:t>
                      </a:r>
                    </a:p>
                  </a:txBody>
                  <a:tcPr anchor="ctr">
                    <a:solidFill>
                      <a:srgbClr val="E7E7E7"/>
                    </a:solidFill>
                  </a:tcPr>
                </a:tc>
                <a:tc>
                  <a:txBody>
                    <a:bodyPr/>
                    <a:lstStyle/>
                    <a:p>
                      <a:pPr algn="ctr"/>
                      <a:r>
                        <a:rPr lang="en-US" sz="1600" b="0" dirty="0">
                          <a:latin typeface="+mn-lt"/>
                        </a:rPr>
                        <a:t>12:10</a:t>
                      </a:r>
                    </a:p>
                  </a:txBody>
                  <a:tcPr anchor="ctr">
                    <a:solidFill>
                      <a:srgbClr val="FFC000"/>
                    </a:solidFill>
                  </a:tcPr>
                </a:tc>
                <a:tc>
                  <a:txBody>
                    <a:bodyPr/>
                    <a:lstStyle/>
                    <a:p>
                      <a:pPr algn="ctr"/>
                      <a:r>
                        <a:rPr lang="en-US" sz="1600" b="0" dirty="0">
                          <a:latin typeface="+mn-lt"/>
                        </a:rPr>
                        <a:t>12:15</a:t>
                      </a:r>
                    </a:p>
                  </a:txBody>
                  <a:tcPr anchor="ctr">
                    <a:solidFill>
                      <a:srgbClr val="E7E7E7"/>
                    </a:solidFill>
                  </a:tcPr>
                </a:tc>
                <a:tc>
                  <a:txBody>
                    <a:bodyPr/>
                    <a:lstStyle/>
                    <a:p>
                      <a:pPr algn="ctr"/>
                      <a:r>
                        <a:rPr lang="en-US" sz="1600" b="0" dirty="0">
                          <a:latin typeface="+mn-lt"/>
                        </a:rPr>
                        <a:t>12:20</a:t>
                      </a:r>
                    </a:p>
                  </a:txBody>
                  <a:tcPr anchor="ctr">
                    <a:solidFill>
                      <a:srgbClr val="E7E7E7"/>
                    </a:solidFill>
                  </a:tcPr>
                </a:tc>
                <a:extLst>
                  <a:ext uri="{0D108BD9-81ED-4DB2-BD59-A6C34878D82A}">
                    <a16:rowId xmlns:a16="http://schemas.microsoft.com/office/drawing/2014/main" val="2941157959"/>
                  </a:ext>
                </a:extLst>
              </a:tr>
              <a:tr h="354227">
                <a:tc>
                  <a:txBody>
                    <a:bodyPr/>
                    <a:lstStyle/>
                    <a:p>
                      <a:pPr algn="l"/>
                      <a:r>
                        <a:rPr lang="en-US" sz="1600" dirty="0">
                          <a:solidFill>
                            <a:schemeClr val="tx1"/>
                          </a:solidFill>
                        </a:rPr>
                        <a:t>2/21/25</a:t>
                      </a:r>
                    </a:p>
                  </a:txBody>
                  <a:tcPr marL="68580" marR="68580" marT="34290" marB="34290" anchor="ctr">
                    <a:solidFill>
                      <a:srgbClr val="E7E7E7"/>
                    </a:solidFill>
                  </a:tcPr>
                </a:tc>
                <a:tc>
                  <a:txBody>
                    <a:bodyPr/>
                    <a:lstStyle/>
                    <a:p>
                      <a:pPr algn="ctr"/>
                      <a:r>
                        <a:rPr lang="en-US" sz="1600" b="0" dirty="0">
                          <a:latin typeface="+mn-lt"/>
                        </a:rPr>
                        <a:t>12:00</a:t>
                      </a:r>
                    </a:p>
                  </a:txBody>
                  <a:tcPr anchor="ctr">
                    <a:solidFill>
                      <a:srgbClr val="E7E7E7"/>
                    </a:solidFill>
                  </a:tcPr>
                </a:tc>
                <a:tc>
                  <a:txBody>
                    <a:bodyPr/>
                    <a:lstStyle/>
                    <a:p>
                      <a:pPr algn="ctr"/>
                      <a:r>
                        <a:rPr lang="en-US" sz="1600" b="0" dirty="0">
                          <a:latin typeface="+mn-lt"/>
                        </a:rPr>
                        <a:t>12:10</a:t>
                      </a:r>
                    </a:p>
                  </a:txBody>
                  <a:tcPr anchor="ctr">
                    <a:solidFill>
                      <a:srgbClr val="FFC000"/>
                    </a:solidFill>
                  </a:tcPr>
                </a:tc>
                <a:tc>
                  <a:txBody>
                    <a:bodyPr/>
                    <a:lstStyle/>
                    <a:p>
                      <a:pPr algn="ctr"/>
                      <a:r>
                        <a:rPr lang="en-US" sz="1600" b="0" dirty="0">
                          <a:latin typeface="+mn-lt"/>
                        </a:rPr>
                        <a:t>12:15</a:t>
                      </a:r>
                    </a:p>
                  </a:txBody>
                  <a:tcPr anchor="ctr">
                    <a:solidFill>
                      <a:srgbClr val="E7E7E7"/>
                    </a:solidFill>
                  </a:tcPr>
                </a:tc>
                <a:tc>
                  <a:txBody>
                    <a:bodyPr/>
                    <a:lstStyle/>
                    <a:p>
                      <a:pPr algn="ctr"/>
                      <a:r>
                        <a:rPr lang="en-US" sz="1600" b="0" dirty="0">
                          <a:latin typeface="+mn-lt"/>
                        </a:rPr>
                        <a:t>12:20</a:t>
                      </a:r>
                    </a:p>
                  </a:txBody>
                  <a:tcPr anchor="ctr">
                    <a:solidFill>
                      <a:srgbClr val="E7E7E7"/>
                    </a:solidFill>
                  </a:tcPr>
                </a:tc>
                <a:extLst>
                  <a:ext uri="{0D108BD9-81ED-4DB2-BD59-A6C34878D82A}">
                    <a16:rowId xmlns:a16="http://schemas.microsoft.com/office/drawing/2014/main" val="1348032938"/>
                  </a:ext>
                </a:extLst>
              </a:tr>
            </a:tbl>
          </a:graphicData>
        </a:graphic>
      </p:graphicFrame>
      <p:sp>
        <p:nvSpPr>
          <p:cNvPr id="3" name="TextBox 2">
            <a:extLst>
              <a:ext uri="{FF2B5EF4-FFF2-40B4-BE49-F238E27FC236}">
                <a16:creationId xmlns:a16="http://schemas.microsoft.com/office/drawing/2014/main" id="{BFF5B784-31C1-45B8-9B08-FC1B2E57D416}"/>
              </a:ext>
            </a:extLst>
          </p:cNvPr>
          <p:cNvSpPr txBox="1"/>
          <p:nvPr/>
        </p:nvSpPr>
        <p:spPr>
          <a:xfrm>
            <a:off x="8134863" y="5462953"/>
            <a:ext cx="3274985" cy="646331"/>
          </a:xfrm>
          <a:prstGeom prst="rect">
            <a:avLst/>
          </a:prstGeom>
          <a:noFill/>
          <a:ln>
            <a:noFill/>
          </a:ln>
        </p:spPr>
        <p:txBody>
          <a:bodyPr wrap="square" rtlCol="0">
            <a:spAutoFit/>
          </a:bodyPr>
          <a:lstStyle/>
          <a:p>
            <a:r>
              <a:rPr lang="en-US" sz="1800" dirty="0">
                <a:solidFill>
                  <a:schemeClr val="bg1"/>
                </a:solidFill>
                <a:latin typeface="+mn-lt"/>
              </a:rPr>
              <a:t>ADP missing in lower half of scan (Southern Hemisphere)</a:t>
            </a:r>
          </a:p>
        </p:txBody>
      </p:sp>
      <p:sp>
        <p:nvSpPr>
          <p:cNvPr id="30" name="TextBox 29">
            <a:extLst>
              <a:ext uri="{FF2B5EF4-FFF2-40B4-BE49-F238E27FC236}">
                <a16:creationId xmlns:a16="http://schemas.microsoft.com/office/drawing/2014/main" id="{984DAFB9-C781-45D3-8516-6EF7816724AB}"/>
              </a:ext>
            </a:extLst>
          </p:cNvPr>
          <p:cNvSpPr txBox="1"/>
          <p:nvPr/>
        </p:nvSpPr>
        <p:spPr>
          <a:xfrm>
            <a:off x="8134863" y="5078037"/>
            <a:ext cx="2799164" cy="369332"/>
          </a:xfrm>
          <a:prstGeom prst="rect">
            <a:avLst/>
          </a:prstGeom>
          <a:noFill/>
          <a:ln>
            <a:noFill/>
          </a:ln>
        </p:spPr>
        <p:txBody>
          <a:bodyPr wrap="none" rtlCol="0">
            <a:spAutoFit/>
          </a:bodyPr>
          <a:lstStyle/>
          <a:p>
            <a:r>
              <a:rPr lang="en-US" sz="1800" dirty="0">
                <a:solidFill>
                  <a:schemeClr val="bg1"/>
                </a:solidFill>
                <a:latin typeface="+mn-lt"/>
              </a:rPr>
              <a:t>ADP missing for entire scan </a:t>
            </a:r>
          </a:p>
        </p:txBody>
      </p:sp>
      <p:sp>
        <p:nvSpPr>
          <p:cNvPr id="12" name="Rectangle 11">
            <a:extLst>
              <a:ext uri="{FF2B5EF4-FFF2-40B4-BE49-F238E27FC236}">
                <a16:creationId xmlns:a16="http://schemas.microsoft.com/office/drawing/2014/main" id="{FBC9223A-B792-4906-AA14-3E4EF734A867}"/>
              </a:ext>
            </a:extLst>
          </p:cNvPr>
          <p:cNvSpPr/>
          <p:nvPr/>
        </p:nvSpPr>
        <p:spPr>
          <a:xfrm>
            <a:off x="7213930" y="5068614"/>
            <a:ext cx="881449" cy="3511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2FB284C-3DDB-40BA-B274-22BB28908EA5}"/>
              </a:ext>
            </a:extLst>
          </p:cNvPr>
          <p:cNvSpPr/>
          <p:nvPr/>
        </p:nvSpPr>
        <p:spPr>
          <a:xfrm>
            <a:off x="7213930" y="5594808"/>
            <a:ext cx="881449" cy="351162"/>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A38764-546C-42CB-9B58-0FA1EB5460A3}"/>
              </a:ext>
            </a:extLst>
          </p:cNvPr>
          <p:cNvSpPr/>
          <p:nvPr/>
        </p:nvSpPr>
        <p:spPr>
          <a:xfrm>
            <a:off x="7213930" y="6113185"/>
            <a:ext cx="881449" cy="351162"/>
          </a:xfrm>
          <a:prstGeom prst="rect">
            <a:avLst/>
          </a:prstGeom>
          <a:solidFill>
            <a:srgbClr val="E7E7E7"/>
          </a:solidFill>
          <a:ln>
            <a:solidFill>
              <a:srgbClr val="E7E7E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B0F45B6-2670-414F-8478-D7CCF792ED6B}"/>
              </a:ext>
            </a:extLst>
          </p:cNvPr>
          <p:cNvSpPr txBox="1"/>
          <p:nvPr/>
        </p:nvSpPr>
        <p:spPr>
          <a:xfrm>
            <a:off x="8134863" y="6124868"/>
            <a:ext cx="1303562" cy="369332"/>
          </a:xfrm>
          <a:prstGeom prst="rect">
            <a:avLst/>
          </a:prstGeom>
          <a:noFill/>
          <a:ln>
            <a:noFill/>
          </a:ln>
        </p:spPr>
        <p:txBody>
          <a:bodyPr wrap="none" rtlCol="0">
            <a:spAutoFit/>
          </a:bodyPr>
          <a:lstStyle/>
          <a:p>
            <a:r>
              <a:rPr lang="en-US" sz="1800" dirty="0">
                <a:solidFill>
                  <a:schemeClr val="bg1"/>
                </a:solidFill>
                <a:latin typeface="+mn-lt"/>
              </a:rPr>
              <a:t>ADP normal</a:t>
            </a:r>
          </a:p>
        </p:txBody>
      </p:sp>
    </p:spTree>
    <p:extLst>
      <p:ext uri="{BB962C8B-B14F-4D97-AF65-F5344CB8AC3E}">
        <p14:creationId xmlns:p14="http://schemas.microsoft.com/office/powerpoint/2010/main" val="321187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4653-4B05-4063-A59D-49686F86C59A}"/>
              </a:ext>
            </a:extLst>
          </p:cNvPr>
          <p:cNvSpPr>
            <a:spLocks noGrp="1"/>
          </p:cNvSpPr>
          <p:nvPr>
            <p:ph type="title"/>
          </p:nvPr>
        </p:nvSpPr>
        <p:spPr/>
        <p:txBody>
          <a:bodyPr/>
          <a:lstStyle/>
          <a:p>
            <a:r>
              <a:rPr lang="en-US" dirty="0"/>
              <a:t>PROVISIONAL MATURITY ASSESSMENT</a:t>
            </a:r>
          </a:p>
        </p:txBody>
      </p:sp>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p:txBody>
          <a:bodyPr/>
          <a:lstStyle/>
          <a:p>
            <a:pPr marL="228600" indent="-228600">
              <a:lnSpc>
                <a:spcPct val="90000"/>
              </a:lnSpc>
              <a:spcBef>
                <a:spcPts val="1000"/>
              </a:spcBef>
            </a:pPr>
            <a:r>
              <a:rPr lang="en-US" sz="2400" dirty="0"/>
              <a:t>GOES-19 Aerosol Detection Product (ADP) Provisional PS-PVR</a:t>
            </a: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8F4B5D69-B725-43F3-8FED-09833E314342}"/>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23</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62887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59369" y="159694"/>
            <a:ext cx="8457756" cy="545283"/>
          </a:xfrm>
        </p:spPr>
        <p:txBody>
          <a:bodyPr/>
          <a:lstStyle/>
          <a:p>
            <a:r>
              <a:rPr lang="en-US" b="1" dirty="0"/>
              <a:t>Recommendation for Provisional Maturity</a:t>
            </a:r>
            <a:endParaRPr lang="en-US" sz="4000" b="1" dirty="0"/>
          </a:p>
        </p:txBody>
      </p:sp>
      <p:sp>
        <p:nvSpPr>
          <p:cNvPr id="11" name="Text Placeholder 6">
            <a:extLst>
              <a:ext uri="{FF2B5EF4-FFF2-40B4-BE49-F238E27FC236}">
                <a16:creationId xmlns:a16="http://schemas.microsoft.com/office/drawing/2014/main" id="{85A64BEA-6C20-4802-B238-3D6DC0B75107}"/>
              </a:ext>
            </a:extLst>
          </p:cNvPr>
          <p:cNvSpPr>
            <a:spLocks noGrp="1"/>
          </p:cNvSpPr>
          <p:nvPr>
            <p:ph type="body" idx="1"/>
          </p:nvPr>
        </p:nvSpPr>
        <p:spPr>
          <a:xfrm>
            <a:off x="1245986" y="865666"/>
            <a:ext cx="10580632" cy="1803393"/>
          </a:xfrm>
        </p:spPr>
        <p:txBody>
          <a:bodyPr/>
          <a:lstStyle/>
          <a:p>
            <a:pPr marL="228600" indent="-227013">
              <a:lnSpc>
                <a:spcPct val="90000"/>
              </a:lnSpc>
              <a:spcBef>
                <a:spcPts val="1000"/>
              </a:spcBef>
            </a:pPr>
            <a:r>
              <a:rPr lang="en-US" sz="2400" dirty="0"/>
              <a:t>The AWG ADP Team recommends GOES-19 ABI ADP for provisional maturity</a:t>
            </a:r>
          </a:p>
          <a:p>
            <a:pPr marL="628650" lvl="1" indent="-227013">
              <a:lnSpc>
                <a:spcPct val="90000"/>
              </a:lnSpc>
              <a:spcBef>
                <a:spcPts val="1000"/>
              </a:spcBef>
            </a:pPr>
            <a:r>
              <a:rPr lang="en-US" sz="2000" dirty="0"/>
              <a:t> POCD requirements for validation with AERONET data technically were not met, but GOES-19 performance was comparable to that of GOES-16 &amp; -18, which are Full Maturity for ADP</a:t>
            </a:r>
          </a:p>
          <a:p>
            <a:pPr marL="1028700" lvl="2" indent="-227013">
              <a:lnSpc>
                <a:spcPct val="90000"/>
              </a:lnSpc>
              <a:spcBef>
                <a:spcPts val="1000"/>
              </a:spcBef>
            </a:pPr>
            <a:r>
              <a:rPr lang="en-US" sz="1800" dirty="0"/>
              <a:t>GOES-19 ADP is expected to meet quantitative validation requirements over a longer validation period </a:t>
            </a:r>
          </a:p>
        </p:txBody>
      </p:sp>
      <p:graphicFrame>
        <p:nvGraphicFramePr>
          <p:cNvPr id="12" name="Table 11">
            <a:extLst>
              <a:ext uri="{FF2B5EF4-FFF2-40B4-BE49-F238E27FC236}">
                <a16:creationId xmlns:a16="http://schemas.microsoft.com/office/drawing/2014/main" id="{6E24672B-CA16-4973-9390-B95FB4F3A541}"/>
              </a:ext>
            </a:extLst>
          </p:cNvPr>
          <p:cNvGraphicFramePr>
            <a:graphicFrameLocks noGrp="1"/>
          </p:cNvGraphicFramePr>
          <p:nvPr>
            <p:extLst>
              <p:ext uri="{D42A27DB-BD31-4B8C-83A1-F6EECF244321}">
                <p14:modId xmlns:p14="http://schemas.microsoft.com/office/powerpoint/2010/main" val="3576480245"/>
              </p:ext>
            </p:extLst>
          </p:nvPr>
        </p:nvGraphicFramePr>
        <p:xfrm>
          <a:off x="215603" y="2682553"/>
          <a:ext cx="11760793" cy="4141708"/>
        </p:xfrm>
        <a:graphic>
          <a:graphicData uri="http://schemas.openxmlformats.org/drawingml/2006/table">
            <a:tbl>
              <a:tblPr firstRow="1" bandRow="1">
                <a:tableStyleId>{D7AC3CCA-C797-4891-BE02-D94E43425B78}</a:tableStyleId>
              </a:tblPr>
              <a:tblGrid>
                <a:gridCol w="1635281">
                  <a:extLst>
                    <a:ext uri="{9D8B030D-6E8A-4147-A177-3AD203B41FA5}">
                      <a16:colId xmlns:a16="http://schemas.microsoft.com/office/drawing/2014/main" val="2793201902"/>
                    </a:ext>
                  </a:extLst>
                </a:gridCol>
                <a:gridCol w="3456264">
                  <a:extLst>
                    <a:ext uri="{9D8B030D-6E8A-4147-A177-3AD203B41FA5}">
                      <a16:colId xmlns:a16="http://schemas.microsoft.com/office/drawing/2014/main" val="42567878"/>
                    </a:ext>
                  </a:extLst>
                </a:gridCol>
                <a:gridCol w="4121742">
                  <a:extLst>
                    <a:ext uri="{9D8B030D-6E8A-4147-A177-3AD203B41FA5}">
                      <a16:colId xmlns:a16="http://schemas.microsoft.com/office/drawing/2014/main" val="1963250227"/>
                    </a:ext>
                  </a:extLst>
                </a:gridCol>
                <a:gridCol w="2547506">
                  <a:extLst>
                    <a:ext uri="{9D8B030D-6E8A-4147-A177-3AD203B41FA5}">
                      <a16:colId xmlns:a16="http://schemas.microsoft.com/office/drawing/2014/main" val="1951109832"/>
                    </a:ext>
                  </a:extLst>
                </a:gridCol>
              </a:tblGrid>
              <a:tr h="219526">
                <a:tc>
                  <a:txBody>
                    <a:bodyPr/>
                    <a:lstStyle/>
                    <a:p>
                      <a:pPr algn="ctr"/>
                      <a:r>
                        <a:rPr lang="en-US" sz="1600" dirty="0"/>
                        <a:t>Test ID</a:t>
                      </a:r>
                    </a:p>
                  </a:txBody>
                  <a:tcPr>
                    <a:solidFill>
                      <a:schemeClr val="accent1">
                        <a:lumMod val="20000"/>
                        <a:lumOff val="80000"/>
                      </a:schemeClr>
                    </a:solidFill>
                  </a:tcPr>
                </a:tc>
                <a:tc>
                  <a:txBody>
                    <a:bodyPr/>
                    <a:lstStyle/>
                    <a:p>
                      <a:pPr algn="ctr"/>
                      <a:r>
                        <a:rPr lang="en-US" sz="1600" dirty="0"/>
                        <a:t>Description</a:t>
                      </a:r>
                    </a:p>
                  </a:txBody>
                  <a:tcPr>
                    <a:solidFill>
                      <a:schemeClr val="accent1">
                        <a:lumMod val="20000"/>
                        <a:lumOff val="80000"/>
                      </a:schemeClr>
                    </a:solidFill>
                  </a:tcPr>
                </a:tc>
                <a:tc>
                  <a:txBody>
                    <a:bodyPr/>
                    <a:lstStyle/>
                    <a:p>
                      <a:pPr algn="ctr"/>
                      <a:r>
                        <a:rPr lang="en-US" sz="1600" dirty="0"/>
                        <a:t>Evaluation Method</a:t>
                      </a:r>
                    </a:p>
                  </a:txBody>
                  <a:tcPr>
                    <a:solidFill>
                      <a:schemeClr val="accent1">
                        <a:lumMod val="20000"/>
                        <a:lumOff val="80000"/>
                      </a:schemeClr>
                    </a:solidFill>
                  </a:tcPr>
                </a:tc>
                <a:tc>
                  <a:txBody>
                    <a:bodyPr/>
                    <a:lstStyle/>
                    <a:p>
                      <a:pPr algn="ctr"/>
                      <a:r>
                        <a:rPr lang="en-US" sz="1600" dirty="0"/>
                        <a:t>Results</a:t>
                      </a:r>
                    </a:p>
                  </a:txBody>
                  <a:tcPr>
                    <a:solidFill>
                      <a:schemeClr val="accent1">
                        <a:lumMod val="20000"/>
                        <a:lumOff val="80000"/>
                      </a:schemeClr>
                    </a:solidFill>
                  </a:tcPr>
                </a:tc>
                <a:extLst>
                  <a:ext uri="{0D108BD9-81ED-4DB2-BD59-A6C34878D82A}">
                    <a16:rowId xmlns:a16="http://schemas.microsoft.com/office/drawing/2014/main" val="1788760348"/>
                  </a:ext>
                </a:extLst>
              </a:tr>
              <a:tr h="370840">
                <a:tc>
                  <a:txBody>
                    <a:bodyPr/>
                    <a:lstStyle/>
                    <a:p>
                      <a:r>
                        <a:rPr lang="en-US" sz="1400" b="0" dirty="0"/>
                        <a:t>ABI-FD_ADP01</a:t>
                      </a:r>
                    </a:p>
                    <a:p>
                      <a:r>
                        <a:rPr lang="en-US" sz="1400" b="0" dirty="0"/>
                        <a:t>ABI-CONUS_ADP02</a:t>
                      </a:r>
                    </a:p>
                    <a:p>
                      <a:r>
                        <a:rPr lang="en-US" sz="1400" b="0" dirty="0"/>
                        <a:t>ABI-MESO_ADP03</a:t>
                      </a:r>
                    </a:p>
                  </a:txBody>
                  <a:tcPr anchor="ctr"/>
                </a:tc>
                <a:tc>
                  <a:txBody>
                    <a:bodyPr/>
                    <a:lstStyle/>
                    <a:p>
                      <a:r>
                        <a:rPr lang="en-US" sz="1400" dirty="0"/>
                        <a:t>Verify Mode 6 FULL DISK, CONUS, MESO products generated during aerosol event(s) are within the required measurement range</a:t>
                      </a:r>
                    </a:p>
                  </a:txBody>
                  <a:tcPr anchor="ctr"/>
                </a:tc>
                <a:tc>
                  <a:txBody>
                    <a:bodyPr/>
                    <a:lstStyle/>
                    <a:p>
                      <a:pPr marL="285750" indent="-285750">
                        <a:buFont typeface="Arial" panose="020B0604020202020204" pitchFamily="34" charset="0"/>
                        <a:buChar char="•"/>
                      </a:pPr>
                      <a:r>
                        <a:rPr lang="en-US" sz="1400" dirty="0"/>
                        <a:t>Visual inspection</a:t>
                      </a:r>
                    </a:p>
                    <a:p>
                      <a:pPr marL="285750" indent="-285750">
                        <a:buFont typeface="Arial" panose="020B0604020202020204" pitchFamily="34" charset="0"/>
                        <a:buChar char="•"/>
                      </a:pPr>
                      <a:r>
                        <a:rPr lang="en-US" sz="1400" dirty="0"/>
                        <a:t>Inter-comparison to GOES-16 &amp; -18 ABI ADP and NOAA-21, NOAA-20 &amp; SNPP VIIRS ADP imagery</a:t>
                      </a:r>
                    </a:p>
                  </a:txBody>
                  <a:tcPr anchor="ctr"/>
                </a:tc>
                <a:tc>
                  <a:txBody>
                    <a:bodyPr/>
                    <a:lstStyle/>
                    <a:p>
                      <a:pPr marL="0" indent="0" algn="ctr">
                        <a:buFont typeface="Arial" panose="020B0604020202020204" pitchFamily="34" charset="0"/>
                        <a:buNone/>
                      </a:pPr>
                      <a:r>
                        <a:rPr lang="en-US" sz="1600" dirty="0"/>
                        <a:t>PASSED</a:t>
                      </a:r>
                    </a:p>
                  </a:txBody>
                  <a:tcPr anchor="ctr">
                    <a:solidFill>
                      <a:srgbClr val="92D050"/>
                    </a:solidFill>
                  </a:tcPr>
                </a:tc>
                <a:extLst>
                  <a:ext uri="{0D108BD9-81ED-4DB2-BD59-A6C34878D82A}">
                    <a16:rowId xmlns:a16="http://schemas.microsoft.com/office/drawing/2014/main" val="3978002850"/>
                  </a:ext>
                </a:extLst>
              </a:tr>
              <a:tr h="370840">
                <a:tc>
                  <a:txBody>
                    <a:bodyPr/>
                    <a:lstStyle/>
                    <a:p>
                      <a:r>
                        <a:rPr lang="en-US" sz="1400" b="0" dirty="0"/>
                        <a:t>ABI-FD_ADP04</a:t>
                      </a:r>
                    </a:p>
                    <a:p>
                      <a:r>
                        <a:rPr lang="en-US" sz="1400" dirty="0"/>
                        <a:t>ABI-CONUS_ADP05</a:t>
                      </a:r>
                    </a:p>
                    <a:p>
                      <a:r>
                        <a:rPr lang="en-US" sz="1400" dirty="0"/>
                        <a:t>ABI-MESO_ADP06</a:t>
                      </a:r>
                    </a:p>
                  </a:txBody>
                  <a:tcPr anchor="ctr"/>
                </a:tc>
                <a:tc>
                  <a:txBody>
                    <a:bodyPr/>
                    <a:lstStyle/>
                    <a:p>
                      <a:r>
                        <a:rPr lang="en-US" sz="1400" dirty="0"/>
                        <a:t>Null test to verify that Mode 6 FULL DISK, CONUS, MESO products are not generated when no aerosol events are occurring</a:t>
                      </a:r>
                    </a:p>
                  </a:txBody>
                  <a:tcPr anchor="ctr"/>
                </a:tc>
                <a:tc>
                  <a:txBody>
                    <a:bodyPr/>
                    <a:lstStyle/>
                    <a:p>
                      <a:pPr marL="285750" indent="-285750">
                        <a:buFont typeface="Arial" panose="020B0604020202020204" pitchFamily="34" charset="0"/>
                        <a:buChar char="•"/>
                      </a:pPr>
                      <a:r>
                        <a:rPr lang="en-US" sz="1400" dirty="0"/>
                        <a:t>Comparison to GOES-19 ABI </a:t>
                      </a:r>
                      <a:r>
                        <a:rPr lang="en-US" sz="1400" dirty="0" err="1"/>
                        <a:t>GeoColor</a:t>
                      </a:r>
                      <a:r>
                        <a:rPr lang="en-US" sz="1400" dirty="0"/>
                        <a:t> imagery</a:t>
                      </a:r>
                    </a:p>
                  </a:txBody>
                  <a:tcPr anchor="ctr"/>
                </a:tc>
                <a:tc>
                  <a:txBody>
                    <a:bodyPr/>
                    <a:lstStyle/>
                    <a:p>
                      <a:pPr marL="0" indent="0" algn="ctr">
                        <a:buFont typeface="Arial" panose="020B0604020202020204" pitchFamily="34" charset="0"/>
                        <a:buNone/>
                      </a:pPr>
                      <a:r>
                        <a:rPr lang="en-US" sz="1600" dirty="0"/>
                        <a:t>PASSED</a:t>
                      </a:r>
                    </a:p>
                  </a:txBody>
                  <a:tcPr anchor="ctr">
                    <a:solidFill>
                      <a:srgbClr val="92D050"/>
                    </a:solidFill>
                  </a:tcPr>
                </a:tc>
                <a:extLst>
                  <a:ext uri="{0D108BD9-81ED-4DB2-BD59-A6C34878D82A}">
                    <a16:rowId xmlns:a16="http://schemas.microsoft.com/office/drawing/2014/main" val="10301736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ABI-FD_ADP07</a:t>
                      </a:r>
                    </a:p>
                  </a:txBody>
                  <a:tcPr anchor="ctr"/>
                </a:tc>
                <a:tc>
                  <a:txBody>
                    <a:bodyPr/>
                    <a:lstStyle/>
                    <a:p>
                      <a:r>
                        <a:rPr lang="en-US" sz="1400" dirty="0"/>
                        <a:t>Verify Mode 4 FULL DISK products generated during aerosol event(s) are within the required measurement range</a:t>
                      </a:r>
                    </a:p>
                  </a:txBody>
                  <a:tcPr anchor="ctr"/>
                </a:tc>
                <a:tc>
                  <a:txBody>
                    <a:bodyPr/>
                    <a:lstStyle/>
                    <a:p>
                      <a:pPr marL="285750" indent="-285750">
                        <a:buFont typeface="Arial" panose="020B0604020202020204" pitchFamily="34" charset="0"/>
                        <a:buChar char="•"/>
                      </a:pPr>
                      <a:r>
                        <a:rPr lang="en-US" sz="1400" dirty="0"/>
                        <a:t>Visual inspection</a:t>
                      </a:r>
                    </a:p>
                    <a:p>
                      <a:pPr marL="285750" indent="-285750">
                        <a:buFont typeface="Arial" panose="020B0604020202020204" pitchFamily="34" charset="0"/>
                        <a:buChar char="•"/>
                      </a:pPr>
                      <a:r>
                        <a:rPr lang="en-US" sz="1400" dirty="0"/>
                        <a:t>Inter-comparison to GOES-16 &amp; -18 ABI ADP and NOAA-21, NOAA-20 &amp; SNPP VIIRS ADP imagery</a:t>
                      </a:r>
                    </a:p>
                  </a:txBody>
                  <a:tcPr anchor="ctr"/>
                </a:tc>
                <a:tc>
                  <a:txBody>
                    <a:bodyPr/>
                    <a:lstStyle/>
                    <a:p>
                      <a:pPr marL="0" indent="0" algn="ctr">
                        <a:buFont typeface="Arial" panose="020B0604020202020204" pitchFamily="34" charset="0"/>
                        <a:buNone/>
                      </a:pPr>
                      <a:r>
                        <a:rPr lang="en-US" sz="1600" dirty="0"/>
                        <a:t>PASSED</a:t>
                      </a:r>
                    </a:p>
                  </a:txBody>
                  <a:tcPr anchor="ctr">
                    <a:solidFill>
                      <a:srgbClr val="92D050"/>
                    </a:solidFill>
                  </a:tcPr>
                </a:tc>
                <a:extLst>
                  <a:ext uri="{0D108BD9-81ED-4DB2-BD59-A6C34878D82A}">
                    <a16:rowId xmlns:a16="http://schemas.microsoft.com/office/drawing/2014/main" val="38247344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ABI-FD_ADP08</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Null test to verify that Mode 4 FULL DISK products are not generated when no aerosol events are occurring</a:t>
                      </a:r>
                    </a:p>
                  </a:txBody>
                  <a:tcPr anchor="ct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Comparison to GOES-19 ABI </a:t>
                      </a:r>
                      <a:r>
                        <a:rPr lang="en-US" sz="1400" dirty="0" err="1"/>
                        <a:t>GeoColor</a:t>
                      </a:r>
                      <a:r>
                        <a:rPr lang="en-US" sz="1400" dirty="0"/>
                        <a:t> imagery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PASSED</a:t>
                      </a:r>
                    </a:p>
                  </a:txBody>
                  <a:tcPr anchor="ctr">
                    <a:solidFill>
                      <a:srgbClr val="92D050"/>
                    </a:solidFill>
                  </a:tcPr>
                </a:tc>
                <a:extLst>
                  <a:ext uri="{0D108BD9-81ED-4DB2-BD59-A6C34878D82A}">
                    <a16:rowId xmlns:a16="http://schemas.microsoft.com/office/drawing/2014/main" val="3848379535"/>
                  </a:ext>
                </a:extLst>
              </a:tr>
              <a:tr h="880348">
                <a:tc>
                  <a:txBody>
                    <a:bodyPr/>
                    <a:lstStyle/>
                    <a:p>
                      <a:r>
                        <a:rPr lang="en-US" sz="1400" b="0" dirty="0"/>
                        <a:t>ABI-FD_ADP09</a:t>
                      </a:r>
                    </a:p>
                    <a:p>
                      <a:r>
                        <a:rPr lang="en-US" sz="1400" b="0" dirty="0"/>
                        <a:t>ABI-CONUS_ADP10</a:t>
                      </a:r>
                    </a:p>
                    <a:p>
                      <a:r>
                        <a:rPr lang="en-US" sz="1400" b="0" dirty="0"/>
                        <a:t>ABI-MESO_ADP11</a:t>
                      </a:r>
                    </a:p>
                  </a:txBody>
                  <a:tcPr anchor="ctr"/>
                </a:tc>
                <a:tc>
                  <a:txBody>
                    <a:bodyPr/>
                    <a:lstStyle/>
                    <a:p>
                      <a:r>
                        <a:rPr lang="en-US" sz="1400" dirty="0"/>
                        <a:t>Assess accuracy, POCD, and POFD of the FULL DISK, CONUS, MESO products</a:t>
                      </a:r>
                    </a:p>
                  </a:txBody>
                  <a:tcPr anchor="ctr"/>
                </a:tc>
                <a:tc>
                  <a:txBody>
                    <a:bodyPr/>
                    <a:lstStyle/>
                    <a:p>
                      <a:pPr marL="285750" indent="-285750">
                        <a:buFont typeface="Arial" panose="020B0604020202020204" pitchFamily="34" charset="0"/>
                        <a:buChar char="•"/>
                      </a:pPr>
                      <a:r>
                        <a:rPr lang="en-US" sz="1400" dirty="0"/>
                        <a:t>Validation with AERONET Level 1.5 data</a:t>
                      </a:r>
                    </a:p>
                  </a:txBody>
                  <a:tcPr anchor="ctr"/>
                </a:tc>
                <a:tc>
                  <a:txBody>
                    <a:bodyPr/>
                    <a:lstStyle/>
                    <a:p>
                      <a:pPr marL="0" indent="0" algn="ctr">
                        <a:buFont typeface="Arial" panose="020B0604020202020204" pitchFamily="34" charset="0"/>
                        <a:buNone/>
                      </a:pPr>
                      <a:r>
                        <a:rPr lang="en-US" sz="1600" dirty="0"/>
                        <a:t>Partial-Passed</a:t>
                      </a:r>
                    </a:p>
                  </a:txBody>
                  <a:tcPr anchor="ctr">
                    <a:solidFill>
                      <a:srgbClr val="FFC000"/>
                    </a:solidFill>
                  </a:tcPr>
                </a:tc>
                <a:extLst>
                  <a:ext uri="{0D108BD9-81ED-4DB2-BD59-A6C34878D82A}">
                    <a16:rowId xmlns:a16="http://schemas.microsoft.com/office/drawing/2014/main" val="2514157746"/>
                  </a:ext>
                </a:extLst>
              </a:tr>
            </a:tbl>
          </a:graphicData>
        </a:graphic>
      </p:graphicFrame>
    </p:spTree>
    <p:extLst>
      <p:ext uri="{BB962C8B-B14F-4D97-AF65-F5344CB8AC3E}">
        <p14:creationId xmlns:p14="http://schemas.microsoft.com/office/powerpoint/2010/main" val="2728907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286983"/>
            <a:ext cx="8457756" cy="545283"/>
          </a:xfrm>
        </p:spPr>
        <p:txBody>
          <a:bodyPr/>
          <a:lstStyle/>
          <a:p>
            <a:r>
              <a:rPr lang="en-US" b="1" dirty="0"/>
              <a:t>GOES-19 ABI ADP Assessments</a:t>
            </a:r>
            <a:endParaRPr lang="en-US" sz="4000" b="1" dirty="0"/>
          </a:p>
        </p:txBody>
      </p:sp>
      <p:graphicFrame>
        <p:nvGraphicFramePr>
          <p:cNvPr id="13" name="Shape 202">
            <a:extLst>
              <a:ext uri="{FF2B5EF4-FFF2-40B4-BE49-F238E27FC236}">
                <a16:creationId xmlns:a16="http://schemas.microsoft.com/office/drawing/2014/main" id="{BB48930D-561E-46EE-AF17-01957322F8BE}"/>
              </a:ext>
            </a:extLst>
          </p:cNvPr>
          <p:cNvGraphicFramePr/>
          <p:nvPr>
            <p:extLst>
              <p:ext uri="{D42A27DB-BD31-4B8C-83A1-F6EECF244321}">
                <p14:modId xmlns:p14="http://schemas.microsoft.com/office/powerpoint/2010/main" val="1011329228"/>
              </p:ext>
            </p:extLst>
          </p:nvPr>
        </p:nvGraphicFramePr>
        <p:xfrm>
          <a:off x="1897565" y="1136813"/>
          <a:ext cx="8748064" cy="5308710"/>
        </p:xfrm>
        <a:graphic>
          <a:graphicData uri="http://schemas.openxmlformats.org/drawingml/2006/table">
            <a:tbl>
              <a:tblPr>
                <a:noFill/>
              </a:tblPr>
              <a:tblGrid>
                <a:gridCol w="4252825">
                  <a:extLst>
                    <a:ext uri="{9D8B030D-6E8A-4147-A177-3AD203B41FA5}">
                      <a16:colId xmlns:a16="http://schemas.microsoft.com/office/drawing/2014/main" val="20000"/>
                    </a:ext>
                  </a:extLst>
                </a:gridCol>
                <a:gridCol w="4495239">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1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Completed and presented in the Provisional Review.</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No major algorithm anomalies have been identified.</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a:solidFill>
                            <a:schemeClr val="tx1"/>
                          </a:solidFill>
                          <a:latin typeface="+mn-lt"/>
                          <a:ea typeface="Arial"/>
                          <a:cs typeface="Arial"/>
                          <a:sym typeface="Arial"/>
                        </a:rPr>
                        <a:t>Incremental product improvements may still be occurring.</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No incremental product improvements are anticipated.</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a:solidFill>
                            <a:schemeClr val="tx1"/>
                          </a:solidFill>
                          <a:latin typeface="+mn-lt"/>
                          <a:ea typeface="Arial"/>
                          <a:cs typeface="Arial"/>
                          <a:sym typeface="Arial"/>
                        </a:rPr>
                        <a:t>L2+ only: Users are engaged in the Product Feedback Forums and user feedback is assessed.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We will begin working with end users to obtain feedback once GOES-19 ABI ADP is declared Provisional.</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lt1"/>
                        </a:buClr>
                        <a:buSzPct val="100000"/>
                        <a:buFont typeface="Arial"/>
                        <a:buNone/>
                      </a:pPr>
                      <a:r>
                        <a:rPr lang="en" sz="11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Yes</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1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Yes</a:t>
                      </a:r>
                      <a:endParaRPr sz="11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7"/>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Known product issues are described in the GOES-19 ABI ADP Provisional Maturity Readme file.</a:t>
                      </a:r>
                      <a:endParaRPr sz="11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chemeClr val="lt1"/>
                        </a:buClr>
                        <a:buSzPct val="100000"/>
                        <a:buFont typeface="Arial"/>
                        <a:buNone/>
                      </a:pPr>
                      <a:r>
                        <a:rPr lang="en" sz="11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Yes</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9"/>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a:t>Yes</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10"/>
                  </a:ext>
                </a:extLst>
              </a:tr>
            </a:tbl>
          </a:graphicData>
        </a:graphic>
      </p:graphicFrame>
      <p:sp>
        <p:nvSpPr>
          <p:cNvPr id="14" name="Slide Number Placeholder 3">
            <a:extLst>
              <a:ext uri="{FF2B5EF4-FFF2-40B4-BE49-F238E27FC236}">
                <a16:creationId xmlns:a16="http://schemas.microsoft.com/office/drawing/2014/main" id="{30D85FC8-9C60-43C6-BFE8-438DEEF74E2B}"/>
              </a:ext>
            </a:extLst>
          </p:cNvPr>
          <p:cNvSpPr>
            <a:spLocks noGrp="1"/>
          </p:cNvSpPr>
          <p:nvPr>
            <p:ph type="sldNum" idx="12"/>
          </p:nvPr>
        </p:nvSpPr>
        <p:spPr>
          <a:xfrm>
            <a:off x="8737600" y="6356354"/>
            <a:ext cx="2844797"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25</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4983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4653-4B05-4063-A59D-49686F86C59A}"/>
              </a:ext>
            </a:extLst>
          </p:cNvPr>
          <p:cNvSpPr>
            <a:spLocks noGrp="1"/>
          </p:cNvSpPr>
          <p:nvPr>
            <p:ph type="title"/>
          </p:nvPr>
        </p:nvSpPr>
        <p:spPr/>
        <p:txBody>
          <a:bodyPr/>
          <a:lstStyle/>
          <a:p>
            <a:r>
              <a:rPr lang="en-US" dirty="0"/>
              <a:t>PATH TO FULL VALIDATION MATURITY</a:t>
            </a:r>
          </a:p>
        </p:txBody>
      </p:sp>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p:txBody>
          <a:bodyPr/>
          <a:lstStyle/>
          <a:p>
            <a:pPr marL="228600" indent="-228600">
              <a:lnSpc>
                <a:spcPct val="90000"/>
              </a:lnSpc>
              <a:spcBef>
                <a:spcPts val="1000"/>
              </a:spcBef>
            </a:pPr>
            <a:r>
              <a:rPr lang="en-US" sz="2400" dirty="0"/>
              <a:t>GOES-19 Aerosol Detection Product (ADP) Provisional PS-PVR</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26</a:t>
            </a:fld>
            <a:endParaRPr lang="en-US"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173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59369" y="228452"/>
            <a:ext cx="8457756" cy="545283"/>
          </a:xfrm>
        </p:spPr>
        <p:txBody>
          <a:bodyPr/>
          <a:lstStyle/>
          <a:p>
            <a:r>
              <a:rPr lang="en-US" b="1" dirty="0"/>
              <a:t>Path to GOES-19 ABI ADP Full Validation</a:t>
            </a:r>
            <a:endParaRPr lang="en-US" sz="4000" b="1" dirty="0"/>
          </a:p>
        </p:txBody>
      </p:sp>
      <p:sp>
        <p:nvSpPr>
          <p:cNvPr id="11" name="Text Placeholder 6">
            <a:extLst>
              <a:ext uri="{FF2B5EF4-FFF2-40B4-BE49-F238E27FC236}">
                <a16:creationId xmlns:a16="http://schemas.microsoft.com/office/drawing/2014/main" id="{85A64BEA-6C20-4802-B238-3D6DC0B75107}"/>
              </a:ext>
            </a:extLst>
          </p:cNvPr>
          <p:cNvSpPr>
            <a:spLocks noGrp="1"/>
          </p:cNvSpPr>
          <p:nvPr>
            <p:ph type="body" idx="1"/>
          </p:nvPr>
        </p:nvSpPr>
        <p:spPr>
          <a:xfrm>
            <a:off x="894229" y="1108789"/>
            <a:ext cx="10403542" cy="3743297"/>
          </a:xfrm>
        </p:spPr>
        <p:txBody>
          <a:bodyPr/>
          <a:lstStyle/>
          <a:p>
            <a:pPr marL="228600" indent="-227013">
              <a:lnSpc>
                <a:spcPct val="90000"/>
              </a:lnSpc>
              <a:spcBef>
                <a:spcPts val="1000"/>
              </a:spcBef>
            </a:pPr>
            <a:r>
              <a:rPr lang="en-US" sz="2400" dirty="0"/>
              <a:t>GOES-19 ABI ADP PLPTs for full validation focus on validation with AERONET data</a:t>
            </a:r>
          </a:p>
          <a:p>
            <a:pPr marL="228600" indent="-227013">
              <a:lnSpc>
                <a:spcPct val="90000"/>
              </a:lnSpc>
              <a:spcBef>
                <a:spcPts val="1000"/>
              </a:spcBef>
            </a:pPr>
            <a:r>
              <a:rPr lang="en-US" sz="2400" dirty="0"/>
              <a:t>Potential to use a new “truth” dataset for quantitative validation: ESA/JAXA </a:t>
            </a:r>
            <a:r>
              <a:rPr lang="en-US" sz="2400" dirty="0" err="1"/>
              <a:t>EarthCARE</a:t>
            </a:r>
            <a:r>
              <a:rPr lang="en-US" sz="2400" dirty="0"/>
              <a:t> satellite’s atmospheric lidar (ATLID) Vertical Feature Mask (VFM)</a:t>
            </a:r>
          </a:p>
          <a:p>
            <a:pPr marL="628650" lvl="1" indent="-227013">
              <a:lnSpc>
                <a:spcPct val="90000"/>
              </a:lnSpc>
              <a:spcBef>
                <a:spcPts val="1000"/>
              </a:spcBef>
            </a:pPr>
            <a:r>
              <a:rPr lang="en-US" sz="2000" dirty="0"/>
              <a:t>ATLID L2 data expected to become available in March 2025</a:t>
            </a:r>
            <a:endParaRPr lang="en-US" sz="2400" dirty="0"/>
          </a:p>
          <a:p>
            <a:pPr marL="228600" indent="-227013">
              <a:lnSpc>
                <a:spcPct val="90000"/>
              </a:lnSpc>
              <a:spcBef>
                <a:spcPts val="1000"/>
              </a:spcBef>
            </a:pPr>
            <a:r>
              <a:rPr lang="en-US" sz="2400" dirty="0"/>
              <a:t>The full maturity validation period will last 52 weeks</a:t>
            </a:r>
          </a:p>
          <a:p>
            <a:pPr marL="628650" lvl="1" indent="-227013">
              <a:lnSpc>
                <a:spcPct val="90000"/>
              </a:lnSpc>
              <a:spcBef>
                <a:spcPts val="1000"/>
              </a:spcBef>
            </a:pPr>
            <a:r>
              <a:rPr lang="en-US" sz="2000" dirty="0"/>
              <a:t>Extends conditions under which accuracy, POCD, and POFD are calculated</a:t>
            </a:r>
          </a:p>
          <a:p>
            <a:pPr marL="628650" lvl="1" indent="-227013">
              <a:lnSpc>
                <a:spcPct val="90000"/>
              </a:lnSpc>
              <a:spcBef>
                <a:spcPts val="1000"/>
              </a:spcBef>
            </a:pPr>
            <a:r>
              <a:rPr lang="en-US" sz="2000" dirty="0"/>
              <a:t>Allows for a seasonally representative number of independent measurements, particularly for dust ADP</a:t>
            </a:r>
          </a:p>
          <a:p>
            <a:pPr marL="628650" lvl="1" indent="-227013">
              <a:lnSpc>
                <a:spcPct val="90000"/>
              </a:lnSpc>
              <a:spcBef>
                <a:spcPts val="1000"/>
              </a:spcBef>
            </a:pPr>
            <a:r>
              <a:rPr lang="en-US" sz="2000" dirty="0"/>
              <a:t>Separate validation statistics for ADP over land and over water will be calculated</a:t>
            </a:r>
          </a:p>
        </p:txBody>
      </p:sp>
      <p:graphicFrame>
        <p:nvGraphicFramePr>
          <p:cNvPr id="13" name="Table 12">
            <a:extLst>
              <a:ext uri="{FF2B5EF4-FFF2-40B4-BE49-F238E27FC236}">
                <a16:creationId xmlns:a16="http://schemas.microsoft.com/office/drawing/2014/main" id="{20C7B1E1-392A-4220-8F6D-591C94665A5F}"/>
              </a:ext>
            </a:extLst>
          </p:cNvPr>
          <p:cNvGraphicFramePr>
            <a:graphicFrameLocks noGrp="1"/>
          </p:cNvGraphicFramePr>
          <p:nvPr>
            <p:extLst>
              <p:ext uri="{D42A27DB-BD31-4B8C-83A1-F6EECF244321}">
                <p14:modId xmlns:p14="http://schemas.microsoft.com/office/powerpoint/2010/main" val="4285524768"/>
              </p:ext>
            </p:extLst>
          </p:nvPr>
        </p:nvGraphicFramePr>
        <p:xfrm>
          <a:off x="538294" y="5162551"/>
          <a:ext cx="11115412" cy="1193800"/>
        </p:xfrm>
        <a:graphic>
          <a:graphicData uri="http://schemas.openxmlformats.org/drawingml/2006/table">
            <a:tbl>
              <a:tblPr firstRow="1" bandRow="1">
                <a:tableStyleId>{D7AC3CCA-C797-4891-BE02-D94E43425B78}</a:tableStyleId>
              </a:tblPr>
              <a:tblGrid>
                <a:gridCol w="1828800">
                  <a:extLst>
                    <a:ext uri="{9D8B030D-6E8A-4147-A177-3AD203B41FA5}">
                      <a16:colId xmlns:a16="http://schemas.microsoft.com/office/drawing/2014/main" val="2793201902"/>
                    </a:ext>
                  </a:extLst>
                </a:gridCol>
                <a:gridCol w="4681056">
                  <a:extLst>
                    <a:ext uri="{9D8B030D-6E8A-4147-A177-3AD203B41FA5}">
                      <a16:colId xmlns:a16="http://schemas.microsoft.com/office/drawing/2014/main" val="42567878"/>
                    </a:ext>
                  </a:extLst>
                </a:gridCol>
                <a:gridCol w="4605556">
                  <a:extLst>
                    <a:ext uri="{9D8B030D-6E8A-4147-A177-3AD203B41FA5}">
                      <a16:colId xmlns:a16="http://schemas.microsoft.com/office/drawing/2014/main" val="1963250227"/>
                    </a:ext>
                  </a:extLst>
                </a:gridCol>
              </a:tblGrid>
              <a:tr h="370840">
                <a:tc>
                  <a:txBody>
                    <a:bodyPr/>
                    <a:lstStyle/>
                    <a:p>
                      <a:pPr algn="ctr"/>
                      <a:r>
                        <a:rPr lang="en-US" dirty="0"/>
                        <a:t>Test ID</a:t>
                      </a:r>
                    </a:p>
                  </a:txBody>
                  <a:tcPr>
                    <a:solidFill>
                      <a:schemeClr val="accent1">
                        <a:lumMod val="20000"/>
                        <a:lumOff val="80000"/>
                      </a:schemeClr>
                    </a:solidFill>
                  </a:tcPr>
                </a:tc>
                <a:tc>
                  <a:txBody>
                    <a:bodyPr/>
                    <a:lstStyle/>
                    <a:p>
                      <a:pPr algn="ctr"/>
                      <a:r>
                        <a:rPr lang="en-US" dirty="0"/>
                        <a:t>Description</a:t>
                      </a:r>
                    </a:p>
                  </a:txBody>
                  <a:tcPr>
                    <a:solidFill>
                      <a:schemeClr val="accent1">
                        <a:lumMod val="20000"/>
                        <a:lumOff val="80000"/>
                      </a:schemeClr>
                    </a:solidFill>
                  </a:tcPr>
                </a:tc>
                <a:tc>
                  <a:txBody>
                    <a:bodyPr/>
                    <a:lstStyle/>
                    <a:p>
                      <a:pPr algn="ctr"/>
                      <a:r>
                        <a:rPr lang="en-US" dirty="0"/>
                        <a:t>Evaluation Method</a:t>
                      </a:r>
                    </a:p>
                  </a:txBody>
                  <a:tcPr>
                    <a:solidFill>
                      <a:schemeClr val="accent1">
                        <a:lumMod val="20000"/>
                        <a:lumOff val="80000"/>
                      </a:schemeClr>
                    </a:solidFill>
                  </a:tcPr>
                </a:tc>
                <a:extLst>
                  <a:ext uri="{0D108BD9-81ED-4DB2-BD59-A6C34878D82A}">
                    <a16:rowId xmlns:a16="http://schemas.microsoft.com/office/drawing/2014/main" val="1788760348"/>
                  </a:ext>
                </a:extLst>
              </a:tr>
              <a:tr h="370840">
                <a:tc>
                  <a:txBody>
                    <a:bodyPr/>
                    <a:lstStyle/>
                    <a:p>
                      <a:r>
                        <a:rPr lang="en-US" sz="1600" b="0" dirty="0"/>
                        <a:t>ABI-FD_ADP09</a:t>
                      </a:r>
                    </a:p>
                    <a:p>
                      <a:r>
                        <a:rPr lang="en-US" sz="1600" b="0" dirty="0"/>
                        <a:t>ABI-CONUS_ADP10</a:t>
                      </a:r>
                    </a:p>
                    <a:p>
                      <a:r>
                        <a:rPr lang="en-US" sz="1600" b="0" dirty="0"/>
                        <a:t>ABI-MESO_ADP11</a:t>
                      </a:r>
                    </a:p>
                  </a:txBody>
                  <a:tcPr anchor="ctr">
                    <a:solidFill>
                      <a:srgbClr val="E7E7E7"/>
                    </a:solidFill>
                  </a:tcPr>
                </a:tc>
                <a:tc>
                  <a:txBody>
                    <a:bodyPr/>
                    <a:lstStyle/>
                    <a:p>
                      <a:r>
                        <a:rPr lang="en-US" sz="1600" dirty="0"/>
                        <a:t>Assess accuracy, POCD, and POFD of the FULL DISK, CONUS, MESO products</a:t>
                      </a:r>
                    </a:p>
                  </a:txBody>
                  <a:tcPr anchor="ctr">
                    <a:solidFill>
                      <a:srgbClr val="E7E7E7"/>
                    </a:solidFill>
                  </a:tcPr>
                </a:tc>
                <a:tc>
                  <a:txBody>
                    <a:bodyPr/>
                    <a:lstStyle/>
                    <a:p>
                      <a:pPr marL="285750" indent="-285750">
                        <a:buFont typeface="Arial" panose="020B0604020202020204" pitchFamily="34" charset="0"/>
                        <a:buChar char="•"/>
                      </a:pPr>
                      <a:r>
                        <a:rPr lang="en-US" sz="1600" dirty="0"/>
                        <a:t>Validation with AERONET Level 1.5 data</a:t>
                      </a:r>
                    </a:p>
                    <a:p>
                      <a:pPr marL="285750" indent="-285750">
                        <a:buFont typeface="Arial" panose="020B0604020202020204" pitchFamily="34" charset="0"/>
                        <a:buChar char="•"/>
                      </a:pPr>
                      <a:r>
                        <a:rPr lang="en-US" sz="1600" dirty="0"/>
                        <a:t>Potential validation with </a:t>
                      </a:r>
                      <a:r>
                        <a:rPr lang="en-US" sz="1600" dirty="0" err="1"/>
                        <a:t>Earthcare</a:t>
                      </a:r>
                      <a:r>
                        <a:rPr lang="en-US" sz="1600" dirty="0"/>
                        <a:t> ATLID VFM</a:t>
                      </a:r>
                    </a:p>
                  </a:txBody>
                  <a:tcPr anchor="ctr">
                    <a:solidFill>
                      <a:srgbClr val="E7E7E7"/>
                    </a:solidFill>
                  </a:tcPr>
                </a:tc>
                <a:extLst>
                  <a:ext uri="{0D108BD9-81ED-4DB2-BD59-A6C34878D82A}">
                    <a16:rowId xmlns:a16="http://schemas.microsoft.com/office/drawing/2014/main" val="2514157746"/>
                  </a:ext>
                </a:extLst>
              </a:tr>
            </a:tbl>
          </a:graphicData>
        </a:graphic>
      </p:graphicFrame>
      <p:sp>
        <p:nvSpPr>
          <p:cNvPr id="12" name="Slide Number Placeholder 3">
            <a:extLst>
              <a:ext uri="{FF2B5EF4-FFF2-40B4-BE49-F238E27FC236}">
                <a16:creationId xmlns:a16="http://schemas.microsoft.com/office/drawing/2014/main" id="{04E88519-FEE9-4F9F-B2D9-A6DAF8B97841}"/>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27</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2184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4653-4B05-4063-A59D-49686F86C59A}"/>
              </a:ext>
            </a:extLst>
          </p:cNvPr>
          <p:cNvSpPr>
            <a:spLocks noGrp="1"/>
          </p:cNvSpPr>
          <p:nvPr>
            <p:ph type="title"/>
          </p:nvPr>
        </p:nvSpPr>
        <p:spPr/>
        <p:txBody>
          <a:bodyPr/>
          <a:lstStyle/>
          <a:p>
            <a:r>
              <a:rPr lang="en-US" dirty="0"/>
              <a:t>SUMMARY AND RECOMMENDATIONS</a:t>
            </a:r>
          </a:p>
        </p:txBody>
      </p:sp>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p:txBody>
          <a:bodyPr/>
          <a:lstStyle/>
          <a:p>
            <a:pPr marL="228600" indent="-228600">
              <a:lnSpc>
                <a:spcPct val="90000"/>
              </a:lnSpc>
              <a:spcBef>
                <a:spcPts val="1000"/>
              </a:spcBef>
            </a:pPr>
            <a:r>
              <a:rPr lang="en-US" sz="2400" dirty="0"/>
              <a:t>GOES-19 Aerosol Detection Product (ADP) Provisional PS-PVR</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28</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48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59369" y="228452"/>
            <a:ext cx="8457756" cy="545283"/>
          </a:xfrm>
        </p:spPr>
        <p:txBody>
          <a:bodyPr/>
          <a:lstStyle/>
          <a:p>
            <a:r>
              <a:rPr lang="en-US" sz="4000" b="1" dirty="0"/>
              <a:t>Evaluation Summary</a:t>
            </a:r>
          </a:p>
        </p:txBody>
      </p:sp>
      <p:sp>
        <p:nvSpPr>
          <p:cNvPr id="11" name="Text Placeholder 6">
            <a:extLst>
              <a:ext uri="{FF2B5EF4-FFF2-40B4-BE49-F238E27FC236}">
                <a16:creationId xmlns:a16="http://schemas.microsoft.com/office/drawing/2014/main" id="{85A64BEA-6C20-4802-B238-3D6DC0B75107}"/>
              </a:ext>
            </a:extLst>
          </p:cNvPr>
          <p:cNvSpPr>
            <a:spLocks noGrp="1"/>
          </p:cNvSpPr>
          <p:nvPr>
            <p:ph type="body" idx="1"/>
          </p:nvPr>
        </p:nvSpPr>
        <p:spPr>
          <a:xfrm>
            <a:off x="848697" y="984910"/>
            <a:ext cx="10449868" cy="5644638"/>
          </a:xfrm>
        </p:spPr>
        <p:txBody>
          <a:bodyPr/>
          <a:lstStyle/>
          <a:p>
            <a:pPr marL="228600" indent="-227013">
              <a:lnSpc>
                <a:spcPct val="90000"/>
              </a:lnSpc>
              <a:spcBef>
                <a:spcPts val="1000"/>
              </a:spcBef>
            </a:pPr>
            <a:r>
              <a:rPr lang="en-US" sz="2400" dirty="0"/>
              <a:t>GOES-19 ABI ADP is ready to be declared provisional maturity</a:t>
            </a:r>
          </a:p>
          <a:p>
            <a:pPr marL="628650" lvl="1" indent="-227013">
              <a:lnSpc>
                <a:spcPct val="90000"/>
              </a:lnSpc>
              <a:spcBef>
                <a:spcPts val="1000"/>
              </a:spcBef>
            </a:pPr>
            <a:r>
              <a:rPr lang="en-US" sz="2000" dirty="0"/>
              <a:t>Coverage &amp; confidence are comparable to or better than Full Maturity GOES-16 &amp; -18 ABI ADP and NOAA-21, NOAA-20 &amp; SNPP VIIRS ADP for a range of dust and smoke events</a:t>
            </a:r>
          </a:p>
          <a:p>
            <a:pPr marL="628650" lvl="1" indent="-227013">
              <a:lnSpc>
                <a:spcPct val="90000"/>
              </a:lnSpc>
              <a:spcBef>
                <a:spcPts val="1000"/>
              </a:spcBef>
            </a:pPr>
            <a:r>
              <a:rPr lang="en-US" sz="2000" dirty="0"/>
              <a:t>GOES-19 ADP correctly detects smoke and dust in the atmosphere:</a:t>
            </a:r>
          </a:p>
          <a:p>
            <a:pPr marL="1028700" lvl="2" indent="-227013">
              <a:lnSpc>
                <a:spcPct val="90000"/>
              </a:lnSpc>
              <a:spcBef>
                <a:spcPts val="1000"/>
              </a:spcBef>
            </a:pPr>
            <a:r>
              <a:rPr lang="en-US" sz="1800" dirty="0"/>
              <a:t>In the Full Disk, CONUS, and MESO sectors</a:t>
            </a:r>
          </a:p>
          <a:p>
            <a:pPr marL="1028700" lvl="2" indent="-227013">
              <a:lnSpc>
                <a:spcPct val="90000"/>
              </a:lnSpc>
              <a:spcBef>
                <a:spcPts val="1000"/>
              </a:spcBef>
            </a:pPr>
            <a:r>
              <a:rPr lang="en-US" sz="1800" dirty="0"/>
              <a:t>Over land and water</a:t>
            </a:r>
          </a:p>
          <a:p>
            <a:pPr marL="1028700" lvl="2" indent="-227013">
              <a:lnSpc>
                <a:spcPct val="90000"/>
              </a:lnSpc>
              <a:spcBef>
                <a:spcPts val="1000"/>
              </a:spcBef>
            </a:pPr>
            <a:r>
              <a:rPr lang="en-US" sz="1800" dirty="0"/>
              <a:t>At low, middle, and high latitudes</a:t>
            </a:r>
          </a:p>
          <a:p>
            <a:pPr marL="228600" indent="-227013">
              <a:lnSpc>
                <a:spcPct val="90000"/>
              </a:lnSpc>
              <a:spcBef>
                <a:spcPts val="1000"/>
              </a:spcBef>
            </a:pPr>
            <a:r>
              <a:rPr lang="en-US" sz="2400" dirty="0"/>
              <a:t>GOES-19 ABI ADP did not technically meet POCD requirements for smoke &amp; dust detection, but the validation period was short and the performance was comparable to Full Maturity GOES-16 &amp; -18 ADP</a:t>
            </a:r>
          </a:p>
          <a:p>
            <a:pPr marL="628650" lvl="1" indent="-227013">
              <a:lnSpc>
                <a:spcPct val="90000"/>
              </a:lnSpc>
              <a:spcBef>
                <a:spcPts val="1000"/>
              </a:spcBef>
            </a:pPr>
            <a:r>
              <a:rPr lang="en-US" sz="2000" dirty="0"/>
              <a:t>GOES-19 ADP is expected to demonstrate required POCD over a full year of validation</a:t>
            </a:r>
          </a:p>
          <a:p>
            <a:pPr marL="628650" lvl="1" indent="-227013">
              <a:lnSpc>
                <a:spcPct val="90000"/>
              </a:lnSpc>
              <a:spcBef>
                <a:spcPts val="1000"/>
              </a:spcBef>
            </a:pPr>
            <a:r>
              <a:rPr lang="en-US" sz="2000" dirty="0" err="1"/>
              <a:t>Earthcare</a:t>
            </a:r>
            <a:r>
              <a:rPr lang="en-US" sz="2000" dirty="0"/>
              <a:t> ATLID VFM dataset is a potential replacement for previous CALIPSO CALIOP VFM (decommissioned in Sep 2023)</a:t>
            </a:r>
          </a:p>
          <a:p>
            <a:pPr marL="228600" indent="-227013">
              <a:lnSpc>
                <a:spcPct val="90000"/>
              </a:lnSpc>
              <a:spcBef>
                <a:spcPts val="1000"/>
              </a:spcBef>
            </a:pPr>
            <a:r>
              <a:rPr lang="en-US" sz="2400" dirty="0"/>
              <a:t>Full/partial missing GOES-19 ABI ADP in one of two consecutive Mode 4 scans, due to missing upstream Cloud Mask, does not impact ADP performance metrics</a:t>
            </a:r>
          </a:p>
        </p:txBody>
      </p:sp>
      <p:sp>
        <p:nvSpPr>
          <p:cNvPr id="12" name="Slide Number Placeholder 3">
            <a:extLst>
              <a:ext uri="{FF2B5EF4-FFF2-40B4-BE49-F238E27FC236}">
                <a16:creationId xmlns:a16="http://schemas.microsoft.com/office/drawing/2014/main" id="{0686332C-7D87-44EF-8C5E-684112FC5CD3}"/>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29</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93553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2471957" y="184825"/>
            <a:ext cx="6842620" cy="683361"/>
          </a:xfrm>
        </p:spPr>
        <p:txBody>
          <a:bodyPr/>
          <a:lstStyle/>
          <a:p>
            <a:r>
              <a:rPr lang="en-US" sz="3200" b="1" dirty="0"/>
              <a:t>ABI L2+ ADP Algorithm</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3</a:t>
            </a:fld>
            <a:endParaRPr lang="en-US"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6">
            <a:extLst>
              <a:ext uri="{FF2B5EF4-FFF2-40B4-BE49-F238E27FC236}">
                <a16:creationId xmlns:a16="http://schemas.microsoft.com/office/drawing/2014/main" id="{8BB5B358-BEAF-49F9-AC04-E16E19C2EB5B}"/>
              </a:ext>
            </a:extLst>
          </p:cNvPr>
          <p:cNvSpPr>
            <a:spLocks noGrp="1"/>
          </p:cNvSpPr>
          <p:nvPr>
            <p:ph type="body" idx="1"/>
          </p:nvPr>
        </p:nvSpPr>
        <p:spPr>
          <a:xfrm>
            <a:off x="1153486" y="976693"/>
            <a:ext cx="8707247" cy="5509484"/>
          </a:xfrm>
        </p:spPr>
        <p:txBody>
          <a:bodyPr/>
          <a:lstStyle/>
          <a:p>
            <a:pPr marL="228600" indent="-228600">
              <a:lnSpc>
                <a:spcPct val="90000"/>
              </a:lnSpc>
              <a:spcBef>
                <a:spcPts val="1000"/>
              </a:spcBef>
            </a:pPr>
            <a:r>
              <a:rPr lang="en-US" sz="2400" b="1" i="1" dirty="0"/>
              <a:t>No changes to the physics of the ABI ADP algorithm for GOES-19</a:t>
            </a:r>
          </a:p>
          <a:p>
            <a:pPr marL="228600" indent="-228600">
              <a:lnSpc>
                <a:spcPct val="90000"/>
              </a:lnSpc>
              <a:spcBef>
                <a:spcPts val="1000"/>
              </a:spcBef>
            </a:pPr>
            <a:r>
              <a:rPr lang="en-US" sz="2400" dirty="0"/>
              <a:t>ABI ADP is produced using the </a:t>
            </a:r>
            <a:r>
              <a:rPr lang="en-US" sz="2400" b="1" dirty="0"/>
              <a:t>Enterprise Algorithm </a:t>
            </a:r>
          </a:p>
          <a:p>
            <a:pPr marL="628650" lvl="1" indent="-228600">
              <a:lnSpc>
                <a:spcPct val="90000"/>
              </a:lnSpc>
              <a:spcBef>
                <a:spcPts val="1000"/>
              </a:spcBef>
            </a:pPr>
            <a:r>
              <a:rPr lang="en-US" sz="2000" b="1" dirty="0"/>
              <a:t>Threshold tests </a:t>
            </a:r>
            <a:r>
              <a:rPr lang="en-US" sz="2000" dirty="0"/>
              <a:t>separate smoke &amp; dust aerosols </a:t>
            </a:r>
            <a:br>
              <a:rPr lang="en-US" sz="2000" dirty="0"/>
            </a:br>
            <a:r>
              <a:rPr lang="en-US" sz="2000" dirty="0"/>
              <a:t>from clouds and clear sky regions</a:t>
            </a:r>
          </a:p>
          <a:p>
            <a:pPr marL="628650" lvl="1" indent="-228600">
              <a:lnSpc>
                <a:spcPct val="90000"/>
              </a:lnSpc>
              <a:spcBef>
                <a:spcPts val="1000"/>
              </a:spcBef>
            </a:pPr>
            <a:r>
              <a:rPr lang="en-US" sz="2000" dirty="0"/>
              <a:t>Key upstream inputs:</a:t>
            </a:r>
            <a:r>
              <a:rPr lang="en-US" sz="2000" b="1" dirty="0"/>
              <a:t> Cloud Mask </a:t>
            </a:r>
            <a:r>
              <a:rPr lang="en-US" sz="2000" dirty="0"/>
              <a:t>and</a:t>
            </a:r>
            <a:r>
              <a:rPr lang="en-US" sz="2000" b="1" dirty="0"/>
              <a:t> Snow/Ice Mask</a:t>
            </a:r>
          </a:p>
          <a:p>
            <a:pPr marL="228600" indent="-228600">
              <a:lnSpc>
                <a:spcPct val="90000"/>
              </a:lnSpc>
              <a:spcBef>
                <a:spcPts val="1000"/>
              </a:spcBef>
            </a:pPr>
            <a:r>
              <a:rPr lang="en-US" sz="2400" dirty="0" err="1">
                <a:solidFill>
                  <a:prstClr val="white"/>
                </a:solidFill>
              </a:rPr>
              <a:t>Sunglint</a:t>
            </a:r>
            <a:r>
              <a:rPr lang="en-US" sz="2400" dirty="0">
                <a:solidFill>
                  <a:prstClr val="white"/>
                </a:solidFill>
              </a:rPr>
              <a:t> Flag</a:t>
            </a:r>
          </a:p>
          <a:p>
            <a:pPr marL="628650" lvl="1" indent="-228600">
              <a:lnSpc>
                <a:spcPct val="90000"/>
              </a:lnSpc>
              <a:spcBef>
                <a:spcPts val="1000"/>
              </a:spcBef>
            </a:pPr>
            <a:r>
              <a:rPr lang="en-US" sz="2000" dirty="0">
                <a:solidFill>
                  <a:prstClr val="white"/>
                </a:solidFill>
              </a:rPr>
              <a:t>Smoke ADP retrieved </a:t>
            </a:r>
            <a:r>
              <a:rPr lang="en-US" sz="2000" b="1" dirty="0">
                <a:solidFill>
                  <a:prstClr val="white"/>
                </a:solidFill>
              </a:rPr>
              <a:t>inside &amp; outside glint</a:t>
            </a:r>
            <a:r>
              <a:rPr lang="en-US" sz="2000" dirty="0">
                <a:solidFill>
                  <a:prstClr val="white"/>
                </a:solidFill>
              </a:rPr>
              <a:t> regions</a:t>
            </a:r>
          </a:p>
          <a:p>
            <a:pPr marL="628650" lvl="1" indent="-228600">
              <a:lnSpc>
                <a:spcPct val="90000"/>
              </a:lnSpc>
              <a:spcBef>
                <a:spcPts val="1000"/>
              </a:spcBef>
            </a:pPr>
            <a:r>
              <a:rPr lang="en-US" sz="2000" dirty="0">
                <a:solidFill>
                  <a:prstClr val="white"/>
                </a:solidFill>
              </a:rPr>
              <a:t>Dust ADP </a:t>
            </a:r>
            <a:r>
              <a:rPr lang="en-US" sz="2000" b="1" dirty="0">
                <a:solidFill>
                  <a:prstClr val="white"/>
                </a:solidFill>
              </a:rPr>
              <a:t>not recommended inside glint </a:t>
            </a:r>
            <a:r>
              <a:rPr lang="en-US" sz="2000" dirty="0">
                <a:solidFill>
                  <a:prstClr val="white"/>
                </a:solidFill>
              </a:rPr>
              <a:t>due to high </a:t>
            </a:r>
            <a:br>
              <a:rPr lang="en-US" sz="2000" dirty="0">
                <a:solidFill>
                  <a:prstClr val="white"/>
                </a:solidFill>
              </a:rPr>
            </a:br>
            <a:r>
              <a:rPr lang="en-US" sz="2000" dirty="0">
                <a:solidFill>
                  <a:prstClr val="white"/>
                </a:solidFill>
              </a:rPr>
              <a:t>number of false detections</a:t>
            </a:r>
          </a:p>
          <a:p>
            <a:pPr marL="228600" indent="-228600">
              <a:lnSpc>
                <a:spcPct val="90000"/>
              </a:lnSpc>
              <a:spcBef>
                <a:spcPts val="1000"/>
              </a:spcBef>
            </a:pPr>
            <a:r>
              <a:rPr lang="en-US" sz="2400" dirty="0">
                <a:solidFill>
                  <a:prstClr val="white"/>
                </a:solidFill>
                <a:ea typeface="+mn-ea"/>
                <a:cs typeface="+mn-cs"/>
              </a:rPr>
              <a:t>Valid Zenith Angle Flags</a:t>
            </a:r>
          </a:p>
          <a:p>
            <a:pPr marL="628650" lvl="1" indent="-228600">
              <a:lnSpc>
                <a:spcPct val="90000"/>
              </a:lnSpc>
              <a:spcBef>
                <a:spcPts val="1000"/>
              </a:spcBef>
            </a:pPr>
            <a:r>
              <a:rPr lang="en-US" sz="2000" dirty="0">
                <a:solidFill>
                  <a:prstClr val="white"/>
                </a:solidFill>
                <a:ea typeface="+mn-ea"/>
                <a:cs typeface="+mn-cs"/>
              </a:rPr>
              <a:t>End users: use ADP retrieved </a:t>
            </a:r>
            <a:r>
              <a:rPr lang="en-US" sz="2000" b="1" dirty="0">
                <a:solidFill>
                  <a:prstClr val="white"/>
                </a:solidFill>
                <a:ea typeface="+mn-ea"/>
                <a:cs typeface="+mn-cs"/>
              </a:rPr>
              <a:t>within</a:t>
            </a:r>
            <a:r>
              <a:rPr lang="en-US" sz="2000" dirty="0">
                <a:solidFill>
                  <a:prstClr val="white"/>
                </a:solidFill>
                <a:ea typeface="+mn-ea"/>
                <a:cs typeface="+mn-cs"/>
              </a:rPr>
              <a:t> valid solar zenith </a:t>
            </a:r>
            <a:br>
              <a:rPr lang="en-US" sz="2000" dirty="0">
                <a:solidFill>
                  <a:prstClr val="white"/>
                </a:solidFill>
                <a:ea typeface="+mn-ea"/>
                <a:cs typeface="+mn-cs"/>
              </a:rPr>
            </a:br>
            <a:r>
              <a:rPr lang="en-US" sz="2000" dirty="0">
                <a:solidFill>
                  <a:prstClr val="white"/>
                </a:solidFill>
                <a:ea typeface="+mn-ea"/>
                <a:cs typeface="+mn-cs"/>
              </a:rPr>
              <a:t>angle (SZA ≤ 70°) &amp; satellite view zenith angle (VZA ≤ 60°)</a:t>
            </a:r>
          </a:p>
          <a:p>
            <a:pPr marL="628650" lvl="1" indent="-228600">
              <a:lnSpc>
                <a:spcPct val="90000"/>
              </a:lnSpc>
              <a:spcBef>
                <a:spcPts val="1000"/>
              </a:spcBef>
            </a:pPr>
            <a:r>
              <a:rPr lang="en-US" sz="2000" dirty="0">
                <a:solidFill>
                  <a:prstClr val="white"/>
                </a:solidFill>
                <a:ea typeface="+mn-ea"/>
                <a:cs typeface="+mn-cs"/>
              </a:rPr>
              <a:t>ADP </a:t>
            </a:r>
            <a:r>
              <a:rPr lang="en-US" sz="2000" dirty="0" err="1">
                <a:solidFill>
                  <a:prstClr val="white"/>
                </a:solidFill>
                <a:ea typeface="+mn-ea"/>
                <a:cs typeface="+mn-cs"/>
              </a:rPr>
              <a:t>cal</a:t>
            </a:r>
            <a:r>
              <a:rPr lang="en-US" sz="2000" dirty="0">
                <a:solidFill>
                  <a:prstClr val="white"/>
                </a:solidFill>
                <a:ea typeface="+mn-ea"/>
                <a:cs typeface="+mn-cs"/>
              </a:rPr>
              <a:t>/</a:t>
            </a:r>
            <a:r>
              <a:rPr lang="en-US" sz="2000" dirty="0" err="1">
                <a:solidFill>
                  <a:prstClr val="white"/>
                </a:solidFill>
                <a:ea typeface="+mn-ea"/>
                <a:cs typeface="+mn-cs"/>
              </a:rPr>
              <a:t>val</a:t>
            </a:r>
            <a:r>
              <a:rPr lang="en-US" sz="2000" dirty="0">
                <a:solidFill>
                  <a:prstClr val="white"/>
                </a:solidFill>
                <a:ea typeface="+mn-ea"/>
                <a:cs typeface="+mn-cs"/>
              </a:rPr>
              <a:t>: evaluation of ADP retrieved </a:t>
            </a:r>
            <a:r>
              <a:rPr lang="en-US" sz="2000" b="1" dirty="0">
                <a:solidFill>
                  <a:prstClr val="white"/>
                </a:solidFill>
                <a:ea typeface="+mn-ea"/>
                <a:cs typeface="+mn-cs"/>
              </a:rPr>
              <a:t>within &amp; outside </a:t>
            </a:r>
            <a:br>
              <a:rPr lang="en-US" sz="2000" dirty="0">
                <a:solidFill>
                  <a:prstClr val="white"/>
                </a:solidFill>
                <a:ea typeface="+mn-ea"/>
                <a:cs typeface="+mn-cs"/>
              </a:rPr>
            </a:br>
            <a:r>
              <a:rPr lang="en-US" sz="2000" dirty="0">
                <a:solidFill>
                  <a:prstClr val="white"/>
                </a:solidFill>
                <a:ea typeface="+mn-ea"/>
                <a:cs typeface="+mn-cs"/>
              </a:rPr>
              <a:t>of valid range (0° ≤ SZA ≤ 90°, 0° ≤ VZA ≤ 90°)*</a:t>
            </a:r>
          </a:p>
        </p:txBody>
      </p:sp>
      <p:sp>
        <p:nvSpPr>
          <p:cNvPr id="2" name="TextBox 1">
            <a:extLst>
              <a:ext uri="{FF2B5EF4-FFF2-40B4-BE49-F238E27FC236}">
                <a16:creationId xmlns:a16="http://schemas.microsoft.com/office/drawing/2014/main" id="{B9FE4C58-E78A-45EF-804D-7E8A81EBB240}"/>
              </a:ext>
            </a:extLst>
          </p:cNvPr>
          <p:cNvSpPr txBox="1"/>
          <p:nvPr/>
        </p:nvSpPr>
        <p:spPr>
          <a:xfrm>
            <a:off x="2132254" y="6225352"/>
            <a:ext cx="8408071" cy="369332"/>
          </a:xfrm>
          <a:prstGeom prst="rect">
            <a:avLst/>
          </a:prstGeom>
          <a:noFill/>
        </p:spPr>
        <p:txBody>
          <a:bodyPr wrap="none" rtlCol="0">
            <a:spAutoFit/>
          </a:bodyPr>
          <a:lstStyle/>
          <a:p>
            <a:r>
              <a:rPr lang="en-US" sz="1800" dirty="0">
                <a:solidFill>
                  <a:schemeClr val="bg1"/>
                </a:solidFill>
                <a:latin typeface="+mn-lt"/>
              </a:rPr>
              <a:t>*Settings for all ABI ADP imagery shown in this presentation, unless otherwise specified</a:t>
            </a:r>
          </a:p>
        </p:txBody>
      </p:sp>
      <p:sp>
        <p:nvSpPr>
          <p:cNvPr id="3" name="TextBox 2">
            <a:extLst>
              <a:ext uri="{FF2B5EF4-FFF2-40B4-BE49-F238E27FC236}">
                <a16:creationId xmlns:a16="http://schemas.microsoft.com/office/drawing/2014/main" id="{22CE2265-97A5-4B35-93EF-36D45D8E8DEF}"/>
              </a:ext>
            </a:extLst>
          </p:cNvPr>
          <p:cNvSpPr txBox="1"/>
          <p:nvPr/>
        </p:nvSpPr>
        <p:spPr>
          <a:xfrm>
            <a:off x="614591" y="5066027"/>
            <a:ext cx="916051" cy="584775"/>
          </a:xfrm>
          <a:prstGeom prst="rect">
            <a:avLst/>
          </a:prstGeom>
          <a:solidFill>
            <a:srgbClr val="FF9900"/>
          </a:solidFill>
        </p:spPr>
        <p:txBody>
          <a:bodyPr wrap="square" rtlCol="0">
            <a:spAutoFit/>
          </a:bodyPr>
          <a:lstStyle/>
          <a:p>
            <a:pPr algn="ctr"/>
            <a:r>
              <a:rPr lang="en-US" sz="1600" b="1" dirty="0">
                <a:latin typeface="+mn-lt"/>
              </a:rPr>
              <a:t>“Public” Settings</a:t>
            </a:r>
          </a:p>
        </p:txBody>
      </p:sp>
      <p:sp>
        <p:nvSpPr>
          <p:cNvPr id="15" name="TextBox 14">
            <a:extLst>
              <a:ext uri="{FF2B5EF4-FFF2-40B4-BE49-F238E27FC236}">
                <a16:creationId xmlns:a16="http://schemas.microsoft.com/office/drawing/2014/main" id="{A47C26B9-3154-41D9-BDF4-08451D13D613}"/>
              </a:ext>
            </a:extLst>
          </p:cNvPr>
          <p:cNvSpPr txBox="1"/>
          <p:nvPr/>
        </p:nvSpPr>
        <p:spPr>
          <a:xfrm>
            <a:off x="239139" y="5867830"/>
            <a:ext cx="1289800" cy="584775"/>
          </a:xfrm>
          <a:prstGeom prst="rect">
            <a:avLst/>
          </a:prstGeom>
          <a:solidFill>
            <a:srgbClr val="FF9900"/>
          </a:solidFill>
        </p:spPr>
        <p:txBody>
          <a:bodyPr wrap="square" rtlCol="0">
            <a:spAutoFit/>
          </a:bodyPr>
          <a:lstStyle/>
          <a:p>
            <a:pPr algn="ctr"/>
            <a:r>
              <a:rPr lang="en-US" sz="1600" b="1" dirty="0">
                <a:latin typeface="+mn-lt"/>
              </a:rPr>
              <a:t>“Evaluation” Settings</a:t>
            </a:r>
          </a:p>
        </p:txBody>
      </p:sp>
      <p:sp>
        <p:nvSpPr>
          <p:cNvPr id="20" name="TextBox 19">
            <a:extLst>
              <a:ext uri="{FF2B5EF4-FFF2-40B4-BE49-F238E27FC236}">
                <a16:creationId xmlns:a16="http://schemas.microsoft.com/office/drawing/2014/main" id="{D2D8BE26-58CE-4E66-9298-71877D4795BE}"/>
              </a:ext>
            </a:extLst>
          </p:cNvPr>
          <p:cNvSpPr txBox="1"/>
          <p:nvPr/>
        </p:nvSpPr>
        <p:spPr>
          <a:xfrm>
            <a:off x="8177889" y="2131527"/>
            <a:ext cx="3639587" cy="338554"/>
          </a:xfrm>
          <a:prstGeom prst="rect">
            <a:avLst/>
          </a:prstGeom>
          <a:solidFill>
            <a:schemeClr val="accent1">
              <a:lumMod val="20000"/>
              <a:lumOff val="80000"/>
            </a:schemeClr>
          </a:solidFill>
        </p:spPr>
        <p:txBody>
          <a:bodyPr wrap="square" rtlCol="0">
            <a:spAutoFit/>
          </a:bodyPr>
          <a:lstStyle/>
          <a:p>
            <a:pPr algn="ctr">
              <a:buClr>
                <a:srgbClr val="000000"/>
              </a:buClr>
              <a:buFont typeface="Arial"/>
              <a:buNone/>
            </a:pPr>
            <a:r>
              <a:rPr lang="en-US" sz="1600" b="1" dirty="0">
                <a:latin typeface="Calibri" panose="020F0502020204030204" pitchFamily="34" charset="0"/>
                <a:cs typeface="Calibri" panose="020F0502020204030204" pitchFamily="34" charset="0"/>
              </a:rPr>
              <a:t>ABI bands used in the ADP algorithm</a:t>
            </a:r>
          </a:p>
        </p:txBody>
      </p:sp>
      <p:graphicFrame>
        <p:nvGraphicFramePr>
          <p:cNvPr id="21" name="Table 20">
            <a:extLst>
              <a:ext uri="{FF2B5EF4-FFF2-40B4-BE49-F238E27FC236}">
                <a16:creationId xmlns:a16="http://schemas.microsoft.com/office/drawing/2014/main" id="{6BC13172-F93C-496C-A8C1-66B64BB5784F}"/>
              </a:ext>
            </a:extLst>
          </p:cNvPr>
          <p:cNvGraphicFramePr>
            <a:graphicFrameLocks noGrp="1"/>
          </p:cNvGraphicFramePr>
          <p:nvPr>
            <p:extLst>
              <p:ext uri="{D42A27DB-BD31-4B8C-83A1-F6EECF244321}">
                <p14:modId xmlns:p14="http://schemas.microsoft.com/office/powerpoint/2010/main" val="3027617803"/>
              </p:ext>
            </p:extLst>
          </p:nvPr>
        </p:nvGraphicFramePr>
        <p:xfrm>
          <a:off x="8169651" y="2478467"/>
          <a:ext cx="3647825" cy="2791462"/>
        </p:xfrm>
        <a:graphic>
          <a:graphicData uri="http://schemas.openxmlformats.org/drawingml/2006/table">
            <a:tbl>
              <a:tblPr/>
              <a:tblGrid>
                <a:gridCol w="609600">
                  <a:extLst>
                    <a:ext uri="{9D8B030D-6E8A-4147-A177-3AD203B41FA5}">
                      <a16:colId xmlns:a16="http://schemas.microsoft.com/office/drawing/2014/main" val="20000"/>
                    </a:ext>
                  </a:extLst>
                </a:gridCol>
                <a:gridCol w="1106519">
                  <a:extLst>
                    <a:ext uri="{9D8B030D-6E8A-4147-A177-3AD203B41FA5}">
                      <a16:colId xmlns:a16="http://schemas.microsoft.com/office/drawing/2014/main" val="20001"/>
                    </a:ext>
                  </a:extLst>
                </a:gridCol>
                <a:gridCol w="972065">
                  <a:extLst>
                    <a:ext uri="{9D8B030D-6E8A-4147-A177-3AD203B41FA5}">
                      <a16:colId xmlns:a16="http://schemas.microsoft.com/office/drawing/2014/main" val="20003"/>
                    </a:ext>
                  </a:extLst>
                </a:gridCol>
                <a:gridCol w="959641">
                  <a:extLst>
                    <a:ext uri="{9D8B030D-6E8A-4147-A177-3AD203B41FA5}">
                      <a16:colId xmlns:a16="http://schemas.microsoft.com/office/drawing/2014/main" val="20007"/>
                    </a:ext>
                  </a:extLst>
                </a:gridCol>
              </a:tblGrid>
              <a:tr h="657038">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ABI Band</a:t>
                      </a:r>
                      <a:endParaRPr lang="en-US" sz="1400" b="1" dirty="0">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Central Wavelength (µm)</a:t>
                      </a:r>
                      <a:endParaRPr lang="en-US" sz="1400" b="1" dirty="0">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dirty="0">
                          <a:latin typeface="Calibri" panose="020F0502020204030204" pitchFamily="34" charset="0"/>
                          <a:ea typeface="Times New Roman"/>
                          <a:cs typeface="Calibri" panose="020F0502020204030204" pitchFamily="34" charset="0"/>
                        </a:rPr>
                        <a:t>Dust Detection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dirty="0">
                          <a:latin typeface="Calibri" panose="020F0502020204030204" pitchFamily="34" charset="0"/>
                          <a:ea typeface="Times New Roman"/>
                          <a:cs typeface="Calibri" panose="020F0502020204030204" pitchFamily="34" charset="0"/>
                        </a:rPr>
                        <a:t>Smoke Detection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0"/>
                  </a:ext>
                </a:extLst>
              </a:tr>
              <a:tr h="214184">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1</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0.47</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3"/>
                  </a:ext>
                </a:extLst>
              </a:tr>
              <a:tr h="205946">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2</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0.64</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4"/>
                  </a:ext>
                </a:extLst>
              </a:tr>
              <a:tr h="165580">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3</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0.865</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5"/>
                  </a:ext>
                </a:extLst>
              </a:tr>
              <a:tr h="174642">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4</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1.378</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endParaRPr lang="en-US" sz="1100" b="1" dirty="0">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75466">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5</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1.61</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7"/>
                  </a:ext>
                </a:extLst>
              </a:tr>
              <a:tr h="192765">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6</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2.25</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endParaRPr lang="en-US" sz="1100" b="1" dirty="0">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8"/>
                  </a:ext>
                </a:extLst>
              </a:tr>
              <a:tr h="18535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400" b="1" dirty="0">
                          <a:latin typeface="Calibri" panose="020F0502020204030204" pitchFamily="34" charset="0"/>
                          <a:ea typeface="Times New Roman"/>
                          <a:cs typeface="Calibri" panose="020F0502020204030204"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400" b="0" dirty="0">
                          <a:latin typeface="Calibri" panose="020F0502020204030204" pitchFamily="34" charset="0"/>
                          <a:ea typeface="Times New Roman"/>
                          <a:cs typeface="Calibri" panose="020F0502020204030204" pitchFamily="34" charset="0"/>
                        </a:rPr>
                        <a:t>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061102550"/>
                  </a:ext>
                </a:extLst>
              </a:tr>
              <a:tr h="17793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400" b="1" dirty="0">
                          <a:latin typeface="Calibri" panose="020F0502020204030204" pitchFamily="34" charset="0"/>
                          <a:ea typeface="Times New Roman"/>
                          <a:cs typeface="Calibri" panose="020F0502020204030204" pitchFamily="34"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400" b="0" dirty="0">
                          <a:latin typeface="Calibri" panose="020F0502020204030204" pitchFamily="34" charset="0"/>
                          <a:ea typeface="Times New Roman"/>
                          <a:cs typeface="Calibri" panose="020F0502020204030204" pitchFamily="34" charset="0"/>
                        </a:rPr>
                        <a:t>10.35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endParaRPr lang="en-US" sz="1100" b="1" dirty="0">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4611793"/>
                  </a:ext>
                </a:extLst>
              </a:tr>
              <a:tr h="203474">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1" kern="50" dirty="0">
                          <a:latin typeface="Calibri" panose="020F0502020204030204" pitchFamily="34" charset="0"/>
                          <a:ea typeface="Times New Roman"/>
                          <a:cs typeface="Calibri" panose="020F0502020204030204" pitchFamily="34" charset="0"/>
                        </a:rPr>
                        <a:t>14</a:t>
                      </a:r>
                      <a:endParaRPr lang="en-US" sz="1400" b="1"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400" b="0" kern="50" dirty="0">
                          <a:latin typeface="Calibri" panose="020F0502020204030204" pitchFamily="34" charset="0"/>
                          <a:ea typeface="Times New Roman"/>
                          <a:cs typeface="Calibri" panose="020F0502020204030204" pitchFamily="34" charset="0"/>
                        </a:rPr>
                        <a:t>11.2</a:t>
                      </a:r>
                      <a:endParaRPr lang="en-US" sz="1400" b="0" dirty="0">
                        <a:latin typeface="Calibri" panose="020F0502020204030204" pitchFamily="34" charset="0"/>
                        <a:ea typeface="Times New Roma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1pPr>
                      <a:lvl2pPr marL="457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2pPr>
                      <a:lvl3pPr marL="914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3pPr>
                      <a:lvl4pPr marL="1371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4pPr>
                      <a:lvl5pPr marL="18288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5pPr>
                      <a:lvl6pPr marL="22860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6pPr>
                      <a:lvl7pPr marL="27432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7pPr>
                      <a:lvl8pPr marL="32004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8pPr>
                      <a:lvl9pPr marL="3657600" marR="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a:sym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14"/>
                  </a:ext>
                </a:extLst>
              </a:tr>
              <a:tr h="16310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400" b="1" dirty="0">
                          <a:latin typeface="Calibri" panose="020F0502020204030204" pitchFamily="34" charset="0"/>
                          <a:ea typeface="Times New Roman"/>
                          <a:cs typeface="Calibri" panose="020F0502020204030204" pitchFamily="34"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400" b="0" dirty="0">
                          <a:latin typeface="Calibri" panose="020F0502020204030204" pitchFamily="34" charset="0"/>
                          <a:ea typeface="Times New Roman"/>
                          <a:cs typeface="Calibri" panose="020F0502020204030204" pitchFamily="34" charset="0"/>
                        </a:rPr>
                        <a:t>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r>
                        <a:rPr lang="en-US" sz="1100" b="1" dirty="0">
                          <a:latin typeface="Calibri" panose="020F0502020204030204" pitchFamily="34" charset="0"/>
                          <a:ea typeface="Times New Roman"/>
                          <a:cs typeface="Calibri" panose="020F0502020204030204" pitchFamily="34"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algn="ctr">
                        <a:spcBef>
                          <a:spcPts val="0"/>
                        </a:spcBef>
                        <a:spcAft>
                          <a:spcPts val="0"/>
                        </a:spcAft>
                      </a:pPr>
                      <a:endParaRPr lang="en-US" sz="1100" b="1" dirty="0">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335526"/>
                  </a:ext>
                </a:extLst>
              </a:tr>
            </a:tbl>
          </a:graphicData>
        </a:graphic>
      </p:graphicFrame>
    </p:spTree>
    <p:extLst>
      <p:ext uri="{BB962C8B-B14F-4D97-AF65-F5344CB8AC3E}">
        <p14:creationId xmlns:p14="http://schemas.microsoft.com/office/powerpoint/2010/main" val="175689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2471957" y="136743"/>
            <a:ext cx="6842620" cy="683361"/>
          </a:xfrm>
        </p:spPr>
        <p:txBody>
          <a:bodyPr/>
          <a:lstStyle/>
          <a:p>
            <a:r>
              <a:rPr lang="en-US" sz="3200" b="1" dirty="0"/>
              <a:t>ADP Confidence Flags</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4</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6">
            <a:extLst>
              <a:ext uri="{FF2B5EF4-FFF2-40B4-BE49-F238E27FC236}">
                <a16:creationId xmlns:a16="http://schemas.microsoft.com/office/drawing/2014/main" id="{8BB5B358-BEAF-49F9-AC04-E16E19C2EB5B}"/>
              </a:ext>
            </a:extLst>
          </p:cNvPr>
          <p:cNvSpPr>
            <a:spLocks noGrp="1"/>
          </p:cNvSpPr>
          <p:nvPr>
            <p:ph type="body" idx="1"/>
          </p:nvPr>
        </p:nvSpPr>
        <p:spPr>
          <a:xfrm>
            <a:off x="142149" y="1169564"/>
            <a:ext cx="5953851" cy="5369352"/>
          </a:xfrm>
        </p:spPr>
        <p:txBody>
          <a:bodyPr/>
          <a:lstStyle/>
          <a:p>
            <a:pPr marL="228600" indent="-228600"/>
            <a:r>
              <a:rPr lang="en-US" sz="2400" dirty="0"/>
              <a:t>ABI L2+ ADP files include a </a:t>
            </a:r>
            <a:r>
              <a:rPr lang="en-US" sz="2400" b="1" dirty="0"/>
              <a:t>confidence flag</a:t>
            </a:r>
          </a:p>
          <a:p>
            <a:pPr marL="685800" lvl="1" indent="-228600"/>
            <a:r>
              <a:rPr lang="en-US" sz="2000" dirty="0"/>
              <a:t>Expresses confidence level </a:t>
            </a:r>
            <a:r>
              <a:rPr lang="en-US" sz="2000" b="1" dirty="0"/>
              <a:t>– high, medium, or low – </a:t>
            </a:r>
            <a:r>
              <a:rPr lang="en-US" sz="2000" dirty="0"/>
              <a:t>in the ADP retrieval</a:t>
            </a:r>
          </a:p>
          <a:p>
            <a:pPr marL="228600" indent="-228600"/>
            <a:r>
              <a:rPr lang="en-US" sz="2400" dirty="0"/>
              <a:t>Confidence levels determined by calculation of </a:t>
            </a:r>
            <a:r>
              <a:rPr lang="en-US" sz="2400" b="1" dirty="0"/>
              <a:t>Confidence Value (CV)</a:t>
            </a:r>
            <a:r>
              <a:rPr lang="en-US" sz="2400" dirty="0"/>
              <a:t> using 1 or more </a:t>
            </a:r>
            <a:r>
              <a:rPr lang="en-US" sz="2400" b="1" dirty="0"/>
              <a:t>crucial</a:t>
            </a:r>
            <a:r>
              <a:rPr lang="en-US" sz="2400" dirty="0"/>
              <a:t> </a:t>
            </a:r>
            <a:r>
              <a:rPr lang="en-US" sz="2400" b="1" dirty="0"/>
              <a:t>threshold tests </a:t>
            </a:r>
            <a:r>
              <a:rPr lang="en-US" sz="2400" dirty="0"/>
              <a:t>based on:</a:t>
            </a:r>
          </a:p>
          <a:p>
            <a:pPr marL="914400" lvl="1" indent="-342900"/>
            <a:r>
              <a:rPr lang="en-US" sz="2000" dirty="0"/>
              <a:t>How close test is to specified threshold</a:t>
            </a:r>
          </a:p>
          <a:p>
            <a:pPr marL="914400" lvl="1" indent="-342900"/>
            <a:r>
              <a:rPr lang="en-US" sz="2000" dirty="0"/>
              <a:t>Solar zenith angle (SZA)</a:t>
            </a:r>
          </a:p>
          <a:p>
            <a:pPr marL="914400" lvl="1" indent="-342900"/>
            <a:r>
              <a:rPr lang="en-US" sz="2000" dirty="0"/>
              <a:t>Satellite view zenith angle (VZA)</a:t>
            </a:r>
          </a:p>
          <a:p>
            <a:pPr marL="514350" indent="-342900"/>
            <a:r>
              <a:rPr lang="en-US" sz="2400" dirty="0"/>
              <a:t>Different CV calculations for:</a:t>
            </a:r>
          </a:p>
          <a:p>
            <a:pPr marL="914400" lvl="1" indent="-342900"/>
            <a:r>
              <a:rPr lang="en-US" sz="2000" dirty="0"/>
              <a:t>Smoke vs dust</a:t>
            </a:r>
          </a:p>
          <a:p>
            <a:pPr marL="914400" lvl="1" indent="-342900"/>
            <a:r>
              <a:rPr lang="en-US" sz="2000" dirty="0"/>
              <a:t>Thick vs thin aerosol</a:t>
            </a:r>
          </a:p>
          <a:p>
            <a:pPr marL="914400" lvl="1" indent="-342900"/>
            <a:r>
              <a:rPr lang="en-US" sz="2000" dirty="0"/>
              <a:t>Aerosol over land vs over water</a:t>
            </a:r>
          </a:p>
        </p:txBody>
      </p:sp>
      <p:sp>
        <p:nvSpPr>
          <p:cNvPr id="21" name="TextBox 20">
            <a:extLst>
              <a:ext uri="{FF2B5EF4-FFF2-40B4-BE49-F238E27FC236}">
                <a16:creationId xmlns:a16="http://schemas.microsoft.com/office/drawing/2014/main" id="{AA61EF3B-112F-4744-8387-706D981D43B2}"/>
              </a:ext>
            </a:extLst>
          </p:cNvPr>
          <p:cNvSpPr txBox="1"/>
          <p:nvPr/>
        </p:nvSpPr>
        <p:spPr>
          <a:xfrm>
            <a:off x="5824339" y="3510065"/>
            <a:ext cx="2361544" cy="800219"/>
          </a:xfrm>
          <a:prstGeom prst="rect">
            <a:avLst/>
          </a:prstGeom>
          <a:solidFill>
            <a:srgbClr val="4472C4">
              <a:lumMod val="20000"/>
              <a:lumOff val="80000"/>
            </a:srgbClr>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Crucial Threshold Test for</a:t>
            </a:r>
            <a:b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b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dust detection over land:</a:t>
            </a:r>
            <a:b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br>
            <a:r>
              <a:rPr kumimoji="0" lang="en-US"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(BT</a:t>
            </a:r>
            <a:r>
              <a:rPr kumimoji="0" lang="en-US" b="0" i="0" u="none" strike="noStrike" kern="0" cap="none" spc="0" normalizeH="0" baseline="-25000" noProof="0" dirty="0">
                <a:ln>
                  <a:noFill/>
                </a:ln>
                <a:solidFill>
                  <a:sysClr val="windowText" lastClr="000000"/>
                </a:solidFill>
                <a:effectLst/>
                <a:uLnTx/>
                <a:uFillTx/>
                <a:latin typeface="Calibri" panose="020F0502020204030204" pitchFamily="34" charset="0"/>
                <a:cs typeface="Calibri" panose="020F0502020204030204" pitchFamily="34" charset="0"/>
              </a:rPr>
              <a:t>11.2</a:t>
            </a:r>
            <a:r>
              <a:rPr kumimoji="0" lang="en-US" b="0" i="0" u="none" strike="noStrike" kern="0" cap="none" spc="0" normalizeH="0" baseline="-25000" noProof="0" dirty="0">
                <a:ln>
                  <a:noFill/>
                </a:ln>
                <a:solidFill>
                  <a:sysClr val="windowText" lastClr="000000"/>
                </a:solidFill>
                <a:effectLst/>
                <a:uLnTx/>
                <a:uFillTx/>
                <a:latin typeface="Symbol" panose="05050102010706020507" pitchFamily="18" charset="2"/>
                <a:cs typeface="Calibri" panose="020F0502020204030204" pitchFamily="34" charset="0"/>
              </a:rPr>
              <a:t>m</a:t>
            </a:r>
            <a:r>
              <a:rPr kumimoji="0" lang="en-US" b="0" i="0" u="none" strike="noStrike" kern="0" cap="none" spc="0" normalizeH="0" baseline="-25000" noProof="0" dirty="0">
                <a:ln>
                  <a:noFill/>
                </a:ln>
                <a:solidFill>
                  <a:sysClr val="windowText" lastClr="000000"/>
                </a:solidFill>
                <a:effectLst/>
                <a:uLnTx/>
                <a:uFillTx/>
                <a:latin typeface="Calibri" panose="020F0502020204030204" pitchFamily="34" charset="0"/>
                <a:cs typeface="Calibri" panose="020F0502020204030204" pitchFamily="34" charset="0"/>
              </a:rPr>
              <a:t>m</a:t>
            </a:r>
            <a:r>
              <a:rPr kumimoji="0" lang="en-US"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 BT</a:t>
            </a:r>
            <a:r>
              <a:rPr kumimoji="0" lang="en-US" b="0" i="0" u="none" strike="noStrike" kern="0" cap="none" spc="0" normalizeH="0" baseline="-25000" noProof="0" dirty="0">
                <a:ln>
                  <a:noFill/>
                </a:ln>
                <a:solidFill>
                  <a:sysClr val="windowText" lastClr="000000"/>
                </a:solidFill>
                <a:effectLst/>
                <a:uLnTx/>
                <a:uFillTx/>
                <a:latin typeface="Calibri" panose="020F0502020204030204" pitchFamily="34" charset="0"/>
                <a:cs typeface="Calibri" panose="020F0502020204030204" pitchFamily="34" charset="0"/>
              </a:rPr>
              <a:t>12.3</a:t>
            </a:r>
            <a:r>
              <a:rPr kumimoji="0" lang="en-US" b="0" i="0" u="none" strike="noStrike" kern="0" cap="none" spc="0" normalizeH="0" baseline="-25000" noProof="0" dirty="0">
                <a:ln>
                  <a:noFill/>
                </a:ln>
                <a:solidFill>
                  <a:sysClr val="windowText" lastClr="000000"/>
                </a:solidFill>
                <a:effectLst/>
                <a:uLnTx/>
                <a:uFillTx/>
                <a:latin typeface="Symbol" panose="05050102010706020507" pitchFamily="18" charset="2"/>
                <a:cs typeface="Calibri" panose="020F0502020204030204" pitchFamily="34" charset="0"/>
              </a:rPr>
              <a:t>m</a:t>
            </a:r>
            <a:r>
              <a:rPr kumimoji="0" lang="en-US" b="0" i="0" u="none" strike="noStrike" kern="0" cap="none" spc="0" normalizeH="0" baseline="-25000" noProof="0" dirty="0">
                <a:ln>
                  <a:noFill/>
                </a:ln>
                <a:solidFill>
                  <a:sysClr val="windowText" lastClr="000000"/>
                </a:solidFill>
                <a:effectLst/>
                <a:uLnTx/>
                <a:uFillTx/>
                <a:latin typeface="Calibri" panose="020F0502020204030204" pitchFamily="34" charset="0"/>
                <a:cs typeface="Calibri" panose="020F0502020204030204" pitchFamily="34" charset="0"/>
              </a:rPr>
              <a:t>m</a:t>
            </a:r>
            <a:r>
              <a:rPr kumimoji="0" lang="en-US"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 &lt; 0.4</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graphicFrame>
        <p:nvGraphicFramePr>
          <p:cNvPr id="22" name="Table 21">
            <a:extLst>
              <a:ext uri="{FF2B5EF4-FFF2-40B4-BE49-F238E27FC236}">
                <a16:creationId xmlns:a16="http://schemas.microsoft.com/office/drawing/2014/main" id="{D66953F1-6E84-45A5-A9E1-5FB48A8CD32E}"/>
              </a:ext>
            </a:extLst>
          </p:cNvPr>
          <p:cNvGraphicFramePr>
            <a:graphicFrameLocks noGrp="1"/>
          </p:cNvGraphicFramePr>
          <p:nvPr>
            <p:extLst>
              <p:ext uri="{D42A27DB-BD31-4B8C-83A1-F6EECF244321}">
                <p14:modId xmlns:p14="http://schemas.microsoft.com/office/powerpoint/2010/main" val="3279523085"/>
              </p:ext>
            </p:extLst>
          </p:nvPr>
        </p:nvGraphicFramePr>
        <p:xfrm>
          <a:off x="6705600" y="1034371"/>
          <a:ext cx="5209563" cy="1647150"/>
        </p:xfrm>
        <a:graphic>
          <a:graphicData uri="http://schemas.openxmlformats.org/drawingml/2006/table">
            <a:tbl>
              <a:tblPr firstRow="1" bandRow="1"/>
              <a:tblGrid>
                <a:gridCol w="1021492">
                  <a:extLst>
                    <a:ext uri="{9D8B030D-6E8A-4147-A177-3AD203B41FA5}">
                      <a16:colId xmlns:a16="http://schemas.microsoft.com/office/drawing/2014/main" val="2126599311"/>
                    </a:ext>
                  </a:extLst>
                </a:gridCol>
                <a:gridCol w="1840287">
                  <a:extLst>
                    <a:ext uri="{9D8B030D-6E8A-4147-A177-3AD203B41FA5}">
                      <a16:colId xmlns:a16="http://schemas.microsoft.com/office/drawing/2014/main" val="3002145589"/>
                    </a:ext>
                  </a:extLst>
                </a:gridCol>
                <a:gridCol w="576649">
                  <a:extLst>
                    <a:ext uri="{9D8B030D-6E8A-4147-A177-3AD203B41FA5}">
                      <a16:colId xmlns:a16="http://schemas.microsoft.com/office/drawing/2014/main" val="1830249425"/>
                    </a:ext>
                  </a:extLst>
                </a:gridCol>
                <a:gridCol w="560173">
                  <a:extLst>
                    <a:ext uri="{9D8B030D-6E8A-4147-A177-3AD203B41FA5}">
                      <a16:colId xmlns:a16="http://schemas.microsoft.com/office/drawing/2014/main" val="495241950"/>
                    </a:ext>
                  </a:extLst>
                </a:gridCol>
                <a:gridCol w="535460">
                  <a:extLst>
                    <a:ext uri="{9D8B030D-6E8A-4147-A177-3AD203B41FA5}">
                      <a16:colId xmlns:a16="http://schemas.microsoft.com/office/drawing/2014/main" val="4233239429"/>
                    </a:ext>
                  </a:extLst>
                </a:gridCol>
                <a:gridCol w="675502">
                  <a:extLst>
                    <a:ext uri="{9D8B030D-6E8A-4147-A177-3AD203B41FA5}">
                      <a16:colId xmlns:a16="http://schemas.microsoft.com/office/drawing/2014/main" val="2896446900"/>
                    </a:ext>
                  </a:extLst>
                </a:gridCol>
              </a:tblGrid>
              <a:tr h="5188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Confidence Level</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Confidence Value (CV) from one (1) Crucial Threshold Test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dirty="0">
                        <a:latin typeface="Calibri" panose="020F0502020204030204" pitchFamily="34" charset="0"/>
                        <a:cs typeface="Calibri" panose="020F0502020204030204" pitchFamily="34"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SZA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dirty="0">
                        <a:latin typeface="Calibri" panose="020F0502020204030204" pitchFamily="34" charset="0"/>
                        <a:cs typeface="Calibri" panose="020F0502020204030204" pitchFamily="34"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VZA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4034401106"/>
                  </a:ext>
                </a:extLst>
              </a:tr>
              <a:tr h="30521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b="1" dirty="0">
                          <a:latin typeface="Calibri" panose="020F0502020204030204" pitchFamily="34" charset="0"/>
                          <a:cs typeface="Calibri" panose="020F0502020204030204" pitchFamily="34" charset="0"/>
                        </a:rPr>
                        <a:t>Low</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CV ≤ 0.25</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OR</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&gt; 70°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OR</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&gt; 60°</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016432"/>
                  </a:ext>
                </a:extLst>
              </a:tr>
              <a:tr h="30521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b="1" dirty="0">
                          <a:latin typeface="Calibri" panose="020F0502020204030204" pitchFamily="34" charset="0"/>
                          <a:cs typeface="Calibri" panose="020F0502020204030204" pitchFamily="34" charset="0"/>
                        </a:rPr>
                        <a:t>Medium</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0.25 &lt; CV &lt; 0.75</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AND</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 70°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AND</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 60°</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739529"/>
                  </a:ext>
                </a:extLst>
              </a:tr>
              <a:tr h="30521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b="1" dirty="0">
                          <a:latin typeface="Calibri" panose="020F0502020204030204" pitchFamily="34" charset="0"/>
                          <a:cs typeface="Calibri" panose="020F0502020204030204" pitchFamily="34" charset="0"/>
                        </a:rPr>
                        <a:t>High</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CV ≥ 0.75</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AND</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 70°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Calibri" panose="020F0502020204030204" pitchFamily="34" charset="0"/>
                          <a:cs typeface="Calibri" panose="020F0502020204030204" pitchFamily="34" charset="0"/>
                        </a:rPr>
                        <a:t>AND</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dirty="0">
                          <a:latin typeface="Calibri" panose="020F0502020204030204" pitchFamily="34" charset="0"/>
                          <a:cs typeface="Calibri" panose="020F0502020204030204" pitchFamily="34" charset="0"/>
                        </a:rPr>
                        <a:t>≤ 60°</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2302045"/>
                  </a:ext>
                </a:extLst>
              </a:tr>
            </a:tbl>
          </a:graphicData>
        </a:graphic>
      </p:graphicFrame>
      <p:sp>
        <p:nvSpPr>
          <p:cNvPr id="23" name="TextBox 22">
            <a:extLst>
              <a:ext uri="{FF2B5EF4-FFF2-40B4-BE49-F238E27FC236}">
                <a16:creationId xmlns:a16="http://schemas.microsoft.com/office/drawing/2014/main" id="{4A0AE8A6-5C12-47CB-89F5-6FCFFE1A55B2}"/>
              </a:ext>
            </a:extLst>
          </p:cNvPr>
          <p:cNvSpPr txBox="1"/>
          <p:nvPr/>
        </p:nvSpPr>
        <p:spPr>
          <a:xfrm>
            <a:off x="8815541" y="2728562"/>
            <a:ext cx="3100529" cy="800219"/>
          </a:xfrm>
          <a:prstGeom prst="rect">
            <a:avLst/>
          </a:prstGeom>
          <a:solidFill>
            <a:srgbClr val="4472C4">
              <a:lumMod val="20000"/>
              <a:lumOff val="80000"/>
            </a:srgbClr>
          </a:solidFill>
        </p:spPr>
        <p:txBody>
          <a:bodyPr wrap="none" rtlCol="0">
            <a:spAutoFit/>
          </a:bodyPr>
          <a:lstStyle/>
          <a:p>
            <a:pPr lvl="0" algn="ctr">
              <a:buClr>
                <a:srgbClr val="000000"/>
              </a:buClr>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Crucial Threshold Test for</a:t>
            </a:r>
            <a:b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b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thick smoke detection over water:</a:t>
            </a:r>
            <a:b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br>
            <a:r>
              <a:rPr kumimoji="0" lang="en-US"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TOA reflectance(</a:t>
            </a:r>
            <a:r>
              <a:rPr lang="en-US" dirty="0">
                <a:solidFill>
                  <a:sysClr val="windowText" lastClr="000000"/>
                </a:solidFill>
                <a:latin typeface="Calibri" panose="020F0502020204030204" pitchFamily="34" charset="0"/>
                <a:cs typeface="Calibri" panose="020F0502020204030204" pitchFamily="34" charset="0"/>
              </a:rPr>
              <a:t>0.47</a:t>
            </a:r>
            <a:r>
              <a:rPr lang="en-US" dirty="0">
                <a:solidFill>
                  <a:sysClr val="windowText" lastClr="000000"/>
                </a:solidFill>
                <a:latin typeface="Symbol" panose="05050102010706020507" pitchFamily="18" charset="2"/>
                <a:cs typeface="Calibri" panose="020F0502020204030204" pitchFamily="34" charset="0"/>
              </a:rPr>
              <a:t>m</a:t>
            </a:r>
            <a:r>
              <a:rPr lang="en-US" dirty="0">
                <a:solidFill>
                  <a:sysClr val="windowText" lastClr="000000"/>
                </a:solidFill>
                <a:latin typeface="Calibri" panose="020F0502020204030204" pitchFamily="34" charset="0"/>
                <a:cs typeface="Calibri" panose="020F0502020204030204" pitchFamily="34" charset="0"/>
              </a:rPr>
              <a:t>m</a:t>
            </a:r>
            <a:r>
              <a:rPr kumimoji="0" lang="en-US"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/1.61</a:t>
            </a:r>
            <a:r>
              <a:rPr lang="en-US" dirty="0">
                <a:solidFill>
                  <a:sysClr val="windowText" lastClr="000000"/>
                </a:solidFill>
                <a:latin typeface="Symbol" panose="05050102010706020507" pitchFamily="18" charset="2"/>
                <a:cs typeface="Calibri" panose="020F0502020204030204" pitchFamily="34" charset="0"/>
              </a:rPr>
              <a:t>m</a:t>
            </a:r>
            <a:r>
              <a:rPr lang="en-US" dirty="0">
                <a:solidFill>
                  <a:sysClr val="windowText" lastClr="000000"/>
                </a:solidFill>
                <a:latin typeface="Calibri" panose="020F0502020204030204" pitchFamily="34" charset="0"/>
                <a:cs typeface="Calibri" panose="020F0502020204030204" pitchFamily="34" charset="0"/>
              </a:rPr>
              <a:t>m</a:t>
            </a:r>
            <a:r>
              <a:rPr kumimoji="0" lang="en-US"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&gt; 6.0</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4614164C-155C-4A7B-BA75-8B498E2F605B}"/>
              </a:ext>
            </a:extLst>
          </p:cNvPr>
          <p:cNvPicPr>
            <a:picLocks noChangeAspect="1"/>
          </p:cNvPicPr>
          <p:nvPr/>
        </p:nvPicPr>
        <p:blipFill rotWithShape="1">
          <a:blip r:embed="rId5"/>
          <a:srcRect b="13774"/>
          <a:stretch/>
        </p:blipFill>
        <p:spPr>
          <a:xfrm>
            <a:off x="4980317" y="4325387"/>
            <a:ext cx="3406312" cy="2438168"/>
          </a:xfrm>
          <a:prstGeom prst="rect">
            <a:avLst/>
          </a:prstGeom>
        </p:spPr>
      </p:pic>
      <p:pic>
        <p:nvPicPr>
          <p:cNvPr id="24" name="Picture 23">
            <a:extLst>
              <a:ext uri="{FF2B5EF4-FFF2-40B4-BE49-F238E27FC236}">
                <a16:creationId xmlns:a16="http://schemas.microsoft.com/office/drawing/2014/main" id="{F4FD6803-7495-4EB6-8CE3-92695A0EE3F1}"/>
              </a:ext>
            </a:extLst>
          </p:cNvPr>
          <p:cNvPicPr>
            <a:picLocks noChangeAspect="1"/>
          </p:cNvPicPr>
          <p:nvPr/>
        </p:nvPicPr>
        <p:blipFill rotWithShape="1">
          <a:blip r:embed="rId6"/>
          <a:srcRect l="52686" t="85289" r="5819"/>
          <a:stretch/>
        </p:blipFill>
        <p:spPr>
          <a:xfrm>
            <a:off x="5102467" y="4522758"/>
            <a:ext cx="1523063" cy="436708"/>
          </a:xfrm>
          <a:prstGeom prst="rect">
            <a:avLst/>
          </a:prstGeom>
        </p:spPr>
      </p:pic>
      <p:pic>
        <p:nvPicPr>
          <p:cNvPr id="12" name="Picture 11">
            <a:extLst>
              <a:ext uri="{FF2B5EF4-FFF2-40B4-BE49-F238E27FC236}">
                <a16:creationId xmlns:a16="http://schemas.microsoft.com/office/drawing/2014/main" id="{842B1E66-10B7-462C-8078-F9566C890F6E}"/>
              </a:ext>
            </a:extLst>
          </p:cNvPr>
          <p:cNvPicPr>
            <a:picLocks noChangeAspect="1"/>
          </p:cNvPicPr>
          <p:nvPr/>
        </p:nvPicPr>
        <p:blipFill rotWithShape="1">
          <a:blip r:embed="rId7"/>
          <a:srcRect b="14224"/>
          <a:stretch/>
        </p:blipFill>
        <p:spPr>
          <a:xfrm>
            <a:off x="8508779" y="3546445"/>
            <a:ext cx="3560182" cy="2508237"/>
          </a:xfrm>
          <a:prstGeom prst="rect">
            <a:avLst/>
          </a:prstGeom>
        </p:spPr>
      </p:pic>
      <p:pic>
        <p:nvPicPr>
          <p:cNvPr id="20" name="Picture 19">
            <a:extLst>
              <a:ext uri="{FF2B5EF4-FFF2-40B4-BE49-F238E27FC236}">
                <a16:creationId xmlns:a16="http://schemas.microsoft.com/office/drawing/2014/main" id="{8F1C147C-B5CA-45A4-82AE-0EFE7D9DD557}"/>
              </a:ext>
            </a:extLst>
          </p:cNvPr>
          <p:cNvPicPr>
            <a:picLocks noChangeAspect="1"/>
          </p:cNvPicPr>
          <p:nvPr/>
        </p:nvPicPr>
        <p:blipFill rotWithShape="1">
          <a:blip r:embed="rId6"/>
          <a:srcRect l="6762" t="85289" r="53435"/>
          <a:stretch/>
        </p:blipFill>
        <p:spPr>
          <a:xfrm>
            <a:off x="10469461" y="3733818"/>
            <a:ext cx="1506248" cy="450245"/>
          </a:xfrm>
          <a:prstGeom prst="rect">
            <a:avLst/>
          </a:prstGeom>
        </p:spPr>
      </p:pic>
    </p:spTree>
    <p:extLst>
      <p:ext uri="{BB962C8B-B14F-4D97-AF65-F5344CB8AC3E}">
        <p14:creationId xmlns:p14="http://schemas.microsoft.com/office/powerpoint/2010/main" val="305519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488F8AB-EC4B-4D17-97DB-F91845D3CC34}"/>
              </a:ext>
            </a:extLst>
          </p:cNvPr>
          <p:cNvPicPr>
            <a:picLocks noChangeAspect="1"/>
          </p:cNvPicPr>
          <p:nvPr/>
        </p:nvPicPr>
        <p:blipFill>
          <a:blip r:embed="rId2"/>
          <a:stretch>
            <a:fillRect/>
          </a:stretch>
        </p:blipFill>
        <p:spPr>
          <a:xfrm>
            <a:off x="0" y="1500493"/>
            <a:ext cx="12192000" cy="5129498"/>
          </a:xfrm>
          <a:prstGeom prst="rect">
            <a:avLst/>
          </a:prstGeom>
        </p:spPr>
      </p:pic>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2048879" y="27667"/>
            <a:ext cx="8025468" cy="707923"/>
          </a:xfrm>
        </p:spPr>
        <p:txBody>
          <a:bodyPr/>
          <a:lstStyle/>
          <a:p>
            <a:r>
              <a:rPr lang="en-US" sz="3200" b="1" dirty="0"/>
              <a:t>GOES-19 ADP Validation Timeline</a:t>
            </a:r>
          </a:p>
        </p:txBody>
      </p:sp>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5</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3"/>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4"/>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63333E1E-5F7F-487B-A577-36E8A32D6DCF}"/>
              </a:ext>
            </a:extLst>
          </p:cNvPr>
          <p:cNvSpPr txBox="1"/>
          <p:nvPr/>
        </p:nvSpPr>
        <p:spPr>
          <a:xfrm>
            <a:off x="1330836" y="1618731"/>
            <a:ext cx="1025235" cy="584775"/>
          </a:xfrm>
          <a:prstGeom prst="rect">
            <a:avLst/>
          </a:prstGeom>
          <a:noFill/>
        </p:spPr>
        <p:txBody>
          <a:bodyPr wrap="square" rtlCol="0">
            <a:spAutoFit/>
          </a:bodyPr>
          <a:lstStyle/>
          <a:p>
            <a:pPr algn="ctr"/>
            <a:r>
              <a:rPr lang="en-US" sz="1600" kern="1200" dirty="0">
                <a:solidFill>
                  <a:prstClr val="black"/>
                </a:solidFill>
                <a:latin typeface="Calibri" panose="020F0502020204030204" pitchFamily="34" charset="0"/>
                <a:ea typeface="+mn-ea"/>
                <a:cs typeface="Calibri" panose="020F0502020204030204" pitchFamily="34" charset="0"/>
              </a:rPr>
              <a:t>Drift to 89.5 °W </a:t>
            </a:r>
          </a:p>
        </p:txBody>
      </p:sp>
      <p:sp>
        <p:nvSpPr>
          <p:cNvPr id="39" name="TextBox 38">
            <a:extLst>
              <a:ext uri="{FF2B5EF4-FFF2-40B4-BE49-F238E27FC236}">
                <a16:creationId xmlns:a16="http://schemas.microsoft.com/office/drawing/2014/main" id="{32079BC7-1598-4104-8870-A18802C0162B}"/>
              </a:ext>
            </a:extLst>
          </p:cNvPr>
          <p:cNvSpPr txBox="1"/>
          <p:nvPr/>
        </p:nvSpPr>
        <p:spPr>
          <a:xfrm>
            <a:off x="445417" y="4542435"/>
            <a:ext cx="875110" cy="830997"/>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Jun 25</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GOES-U launch</a:t>
            </a:r>
          </a:p>
        </p:txBody>
      </p:sp>
      <p:cxnSp>
        <p:nvCxnSpPr>
          <p:cNvPr id="40" name="Straight Connector 39">
            <a:extLst>
              <a:ext uri="{FF2B5EF4-FFF2-40B4-BE49-F238E27FC236}">
                <a16:creationId xmlns:a16="http://schemas.microsoft.com/office/drawing/2014/main" id="{4516FFA8-701A-4537-B03B-54890A57EB37}"/>
              </a:ext>
            </a:extLst>
          </p:cNvPr>
          <p:cNvCxnSpPr>
            <a:cxnSpLocks/>
          </p:cNvCxnSpPr>
          <p:nvPr/>
        </p:nvCxnSpPr>
        <p:spPr>
          <a:xfrm>
            <a:off x="959871" y="5373432"/>
            <a:ext cx="0" cy="942775"/>
          </a:xfrm>
          <a:prstGeom prst="line">
            <a:avLst/>
          </a:prstGeom>
          <a:noFill/>
          <a:ln w="38100"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6A797E19-1F31-4406-BBEB-5033B4BE1B8F}"/>
              </a:ext>
            </a:extLst>
          </p:cNvPr>
          <p:cNvCxnSpPr>
            <a:cxnSpLocks/>
          </p:cNvCxnSpPr>
          <p:nvPr/>
        </p:nvCxnSpPr>
        <p:spPr>
          <a:xfrm>
            <a:off x="11452818" y="2500772"/>
            <a:ext cx="0" cy="3789691"/>
          </a:xfrm>
          <a:prstGeom prst="line">
            <a:avLst/>
          </a:prstGeom>
          <a:noFill/>
          <a:ln w="38100" cap="flat" cmpd="sng" algn="ctr">
            <a:solidFill>
              <a:sysClr val="windowText" lastClr="000000"/>
            </a:solidFill>
            <a:prstDash val="solid"/>
            <a:miter lim="800000"/>
          </a:ln>
          <a:effectLst/>
        </p:spPr>
      </p:cxnSp>
      <p:sp>
        <p:nvSpPr>
          <p:cNvPr id="42" name="TextBox 41">
            <a:extLst>
              <a:ext uri="{FF2B5EF4-FFF2-40B4-BE49-F238E27FC236}">
                <a16:creationId xmlns:a16="http://schemas.microsoft.com/office/drawing/2014/main" id="{5315C6C3-464D-42DA-8CD5-4242C46962DC}"/>
              </a:ext>
            </a:extLst>
          </p:cNvPr>
          <p:cNvSpPr txBox="1"/>
          <p:nvPr/>
        </p:nvSpPr>
        <p:spPr>
          <a:xfrm>
            <a:off x="10828817" y="1758940"/>
            <a:ext cx="1230126" cy="1077218"/>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 12</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ADP Provisional PS-PVR</a:t>
            </a:r>
          </a:p>
        </p:txBody>
      </p:sp>
      <p:cxnSp>
        <p:nvCxnSpPr>
          <p:cNvPr id="43" name="Straight Connector 42">
            <a:extLst>
              <a:ext uri="{FF2B5EF4-FFF2-40B4-BE49-F238E27FC236}">
                <a16:creationId xmlns:a16="http://schemas.microsoft.com/office/drawing/2014/main" id="{74B47589-F00B-450B-B4A6-2F8460F8AAD9}"/>
              </a:ext>
            </a:extLst>
          </p:cNvPr>
          <p:cNvCxnSpPr>
            <a:cxnSpLocks/>
          </p:cNvCxnSpPr>
          <p:nvPr/>
        </p:nvCxnSpPr>
        <p:spPr>
          <a:xfrm>
            <a:off x="1618211" y="4222865"/>
            <a:ext cx="0" cy="2070133"/>
          </a:xfrm>
          <a:prstGeom prst="line">
            <a:avLst/>
          </a:prstGeom>
          <a:noFill/>
          <a:ln w="38100" cap="flat" cmpd="sng" algn="ctr">
            <a:solidFill>
              <a:sysClr val="windowText" lastClr="000000"/>
            </a:solidFill>
            <a:prstDash val="solid"/>
            <a:miter lim="800000"/>
          </a:ln>
          <a:effectLst/>
        </p:spPr>
      </p:cxnSp>
      <p:sp>
        <p:nvSpPr>
          <p:cNvPr id="44" name="TextBox 43">
            <a:extLst>
              <a:ext uri="{FF2B5EF4-FFF2-40B4-BE49-F238E27FC236}">
                <a16:creationId xmlns:a16="http://schemas.microsoft.com/office/drawing/2014/main" id="{B5746936-4CB4-4231-BD1B-8757673D43A5}"/>
              </a:ext>
            </a:extLst>
          </p:cNvPr>
          <p:cNvSpPr txBox="1"/>
          <p:nvPr/>
        </p:nvSpPr>
        <p:spPr>
          <a:xfrm>
            <a:off x="799103" y="3687043"/>
            <a:ext cx="1774874" cy="584775"/>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Jul 7</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Renamed GOES-19</a:t>
            </a:r>
          </a:p>
        </p:txBody>
      </p:sp>
      <p:cxnSp>
        <p:nvCxnSpPr>
          <p:cNvPr id="45" name="Straight Connector 44">
            <a:extLst>
              <a:ext uri="{FF2B5EF4-FFF2-40B4-BE49-F238E27FC236}">
                <a16:creationId xmlns:a16="http://schemas.microsoft.com/office/drawing/2014/main" id="{244F2256-FE61-469E-9E0C-3B0A6393EDCB}"/>
              </a:ext>
            </a:extLst>
          </p:cNvPr>
          <p:cNvCxnSpPr>
            <a:cxnSpLocks/>
          </p:cNvCxnSpPr>
          <p:nvPr/>
        </p:nvCxnSpPr>
        <p:spPr>
          <a:xfrm>
            <a:off x="3658632" y="2839484"/>
            <a:ext cx="0" cy="3444266"/>
          </a:xfrm>
          <a:prstGeom prst="line">
            <a:avLst/>
          </a:prstGeom>
          <a:noFill/>
          <a:ln w="38100"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505A62F8-4B40-4AD3-A596-C0E5A288825E}"/>
              </a:ext>
            </a:extLst>
          </p:cNvPr>
          <p:cNvCxnSpPr>
            <a:cxnSpLocks/>
          </p:cNvCxnSpPr>
          <p:nvPr/>
        </p:nvCxnSpPr>
        <p:spPr>
          <a:xfrm>
            <a:off x="3351602" y="3515892"/>
            <a:ext cx="0" cy="2767858"/>
          </a:xfrm>
          <a:prstGeom prst="line">
            <a:avLst/>
          </a:prstGeom>
          <a:noFill/>
          <a:ln w="38100" cap="flat" cmpd="sng" algn="ctr">
            <a:solidFill>
              <a:sysClr val="windowText" lastClr="000000"/>
            </a:solidFill>
            <a:prstDash val="solid"/>
            <a:miter lim="800000"/>
          </a:ln>
          <a:effectLst/>
        </p:spPr>
      </p:cxnSp>
      <p:cxnSp>
        <p:nvCxnSpPr>
          <p:cNvPr id="47" name="Straight Connector 46">
            <a:extLst>
              <a:ext uri="{FF2B5EF4-FFF2-40B4-BE49-F238E27FC236}">
                <a16:creationId xmlns:a16="http://schemas.microsoft.com/office/drawing/2014/main" id="{B037875F-7765-4820-974B-A09BECED2B67}"/>
              </a:ext>
            </a:extLst>
          </p:cNvPr>
          <p:cNvCxnSpPr>
            <a:cxnSpLocks/>
          </p:cNvCxnSpPr>
          <p:nvPr/>
        </p:nvCxnSpPr>
        <p:spPr>
          <a:xfrm>
            <a:off x="5018257" y="5716292"/>
            <a:ext cx="0" cy="574171"/>
          </a:xfrm>
          <a:prstGeom prst="line">
            <a:avLst/>
          </a:prstGeom>
          <a:noFill/>
          <a:ln w="38100" cap="flat" cmpd="sng" algn="ctr">
            <a:solidFill>
              <a:sysClr val="windowText" lastClr="000000"/>
            </a:solidFill>
            <a:prstDash val="solid"/>
            <a:miter lim="800000"/>
          </a:ln>
          <a:effectLst/>
        </p:spPr>
      </p:cxnSp>
      <p:sp>
        <p:nvSpPr>
          <p:cNvPr id="48" name="TextBox 47">
            <a:extLst>
              <a:ext uri="{FF2B5EF4-FFF2-40B4-BE49-F238E27FC236}">
                <a16:creationId xmlns:a16="http://schemas.microsoft.com/office/drawing/2014/main" id="{5F191906-B080-47A7-936A-7ED3C1B3C336}"/>
              </a:ext>
            </a:extLst>
          </p:cNvPr>
          <p:cNvSpPr txBox="1"/>
          <p:nvPr/>
        </p:nvSpPr>
        <p:spPr>
          <a:xfrm>
            <a:off x="3416578" y="1755147"/>
            <a:ext cx="3203358" cy="1077218"/>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Aug 28</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M6 scanning starts ~12:50 UTC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L2 data availability starts ~13:00 UTC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Begin ADP validation</a:t>
            </a:r>
          </a:p>
        </p:txBody>
      </p:sp>
      <p:sp>
        <p:nvSpPr>
          <p:cNvPr id="49" name="TextBox 48">
            <a:extLst>
              <a:ext uri="{FF2B5EF4-FFF2-40B4-BE49-F238E27FC236}">
                <a16:creationId xmlns:a16="http://schemas.microsoft.com/office/drawing/2014/main" id="{045A5DC6-BDF1-4B82-AAA6-2969FAB4A447}"/>
              </a:ext>
            </a:extLst>
          </p:cNvPr>
          <p:cNvSpPr txBox="1"/>
          <p:nvPr/>
        </p:nvSpPr>
        <p:spPr>
          <a:xfrm>
            <a:off x="4318630" y="4667813"/>
            <a:ext cx="1076668" cy="1077218"/>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Oct 1</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L1b &amp; L2 declared </a:t>
            </a:r>
            <a:r>
              <a:rPr kumimoji="0" lang="en-US" sz="1600" b="0" i="0" u="none" strike="noStrike" kern="1200" cap="none" spc="0" normalizeH="0" baseline="0" noProof="0" dirty="0">
                <a:ln>
                  <a:noFill/>
                </a:ln>
                <a:solidFill>
                  <a:srgbClr val="0070C0"/>
                </a:solidFill>
                <a:effectLst/>
                <a:uLnTx/>
                <a:uFillTx/>
                <a:latin typeface="Symbol" panose="05050102010706020507" pitchFamily="18" charset="2"/>
                <a:ea typeface="+mn-ea"/>
                <a:cs typeface="Calibri" panose="020F0502020204030204" pitchFamily="34" charset="0"/>
              </a:rPr>
              <a:t>b</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-Maturity</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cxnSp>
        <p:nvCxnSpPr>
          <p:cNvPr id="50" name="Straight Arrow Connector 49">
            <a:extLst>
              <a:ext uri="{FF2B5EF4-FFF2-40B4-BE49-F238E27FC236}">
                <a16:creationId xmlns:a16="http://schemas.microsoft.com/office/drawing/2014/main" id="{480245B5-8758-4307-9E8F-D81AC55FDB2D}"/>
              </a:ext>
            </a:extLst>
          </p:cNvPr>
          <p:cNvCxnSpPr>
            <a:cxnSpLocks/>
          </p:cNvCxnSpPr>
          <p:nvPr/>
        </p:nvCxnSpPr>
        <p:spPr>
          <a:xfrm>
            <a:off x="3643601" y="1669775"/>
            <a:ext cx="4602624" cy="0"/>
          </a:xfrm>
          <a:prstGeom prst="straightConnector1">
            <a:avLst/>
          </a:prstGeom>
          <a:noFill/>
          <a:ln w="38100" cap="flat" cmpd="sng" algn="ctr">
            <a:solidFill>
              <a:srgbClr val="FFC000"/>
            </a:solidFill>
            <a:prstDash val="solid"/>
            <a:miter lim="800000"/>
            <a:headEnd type="triangle"/>
            <a:tailEnd type="triangle"/>
          </a:ln>
          <a:effectLst/>
        </p:spPr>
      </p:cxnSp>
      <p:cxnSp>
        <p:nvCxnSpPr>
          <p:cNvPr id="51" name="Straight Connector 50">
            <a:extLst>
              <a:ext uri="{FF2B5EF4-FFF2-40B4-BE49-F238E27FC236}">
                <a16:creationId xmlns:a16="http://schemas.microsoft.com/office/drawing/2014/main" id="{F3439C0E-90C6-4BD8-A520-46798C85D5B1}"/>
              </a:ext>
            </a:extLst>
          </p:cNvPr>
          <p:cNvCxnSpPr>
            <a:cxnSpLocks/>
          </p:cNvCxnSpPr>
          <p:nvPr/>
        </p:nvCxnSpPr>
        <p:spPr>
          <a:xfrm>
            <a:off x="8122693" y="5732768"/>
            <a:ext cx="1" cy="567458"/>
          </a:xfrm>
          <a:prstGeom prst="line">
            <a:avLst/>
          </a:prstGeom>
          <a:noFill/>
          <a:ln w="38100"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73EBDC0A-6DB3-40F0-90E9-23F80949B76B}"/>
              </a:ext>
            </a:extLst>
          </p:cNvPr>
          <p:cNvCxnSpPr>
            <a:cxnSpLocks/>
          </p:cNvCxnSpPr>
          <p:nvPr/>
        </p:nvCxnSpPr>
        <p:spPr>
          <a:xfrm>
            <a:off x="7700201" y="4119846"/>
            <a:ext cx="0" cy="2173152"/>
          </a:xfrm>
          <a:prstGeom prst="line">
            <a:avLst/>
          </a:prstGeom>
          <a:noFill/>
          <a:ln w="38100" cap="flat" cmpd="sng" algn="ctr">
            <a:solidFill>
              <a:sysClr val="windowText" lastClr="000000"/>
            </a:solidFill>
            <a:prstDash val="solid"/>
            <a:miter lim="800000"/>
          </a:ln>
          <a:effectLst/>
        </p:spPr>
      </p:cxnSp>
      <p:sp>
        <p:nvSpPr>
          <p:cNvPr id="53" name="TextBox 52">
            <a:extLst>
              <a:ext uri="{FF2B5EF4-FFF2-40B4-BE49-F238E27FC236}">
                <a16:creationId xmlns:a16="http://schemas.microsoft.com/office/drawing/2014/main" id="{03404FD3-B0A5-420D-B87E-9BC9832E5E59}"/>
              </a:ext>
            </a:extLst>
          </p:cNvPr>
          <p:cNvSpPr txBox="1"/>
          <p:nvPr/>
        </p:nvSpPr>
        <p:spPr>
          <a:xfrm>
            <a:off x="6691164" y="3255295"/>
            <a:ext cx="2997686" cy="1077218"/>
          </a:xfrm>
          <a:prstGeom prst="rect">
            <a:avLst/>
          </a:prstGeom>
          <a:solidFill>
            <a:sysClr val="window" lastClr="FFFFFF"/>
          </a:solidFill>
          <a:ln w="12700">
            <a:solidFill>
              <a:sysClr val="windowText" lastClr="000000"/>
            </a:solidFill>
          </a:ln>
        </p:spPr>
        <p:txBody>
          <a:bodyPr wrap="square" rtlCol="0">
            <a:spAutoFit/>
          </a:bodyPr>
          <a:lstStyle/>
          <a:p>
            <a:pPr lvl="0" algn="ct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Dec 10</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Co-channel registration (CCR) of </a:t>
            </a:r>
            <a:r>
              <a:rPr lang="en-US" sz="1600" kern="1200" dirty="0">
                <a:solidFill>
                  <a:prstClr val="black"/>
                </a:solidFill>
                <a:latin typeface="Calibri" panose="020F0502020204030204" pitchFamily="34" charset="0"/>
                <a:cs typeface="Calibri" panose="020F0502020204030204" pitchFamily="34" charset="0"/>
              </a:rPr>
              <a:t>MWIR &amp; LWIR bands substantially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improved (</a:t>
            </a:r>
            <a:r>
              <a:rPr lang="en-US" sz="1600" kern="1200" dirty="0">
                <a:solidFill>
                  <a:prstClr val="black"/>
                </a:solidFill>
                <a:latin typeface="Calibri" panose="020F0502020204030204" pitchFamily="34" charset="0"/>
                <a:cs typeface="Calibri" panose="020F0502020204030204" pitchFamily="34" charset="0"/>
              </a:rPr>
              <a:t>RDP update J</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54" name="TextBox 53">
            <a:extLst>
              <a:ext uri="{FF2B5EF4-FFF2-40B4-BE49-F238E27FC236}">
                <a16:creationId xmlns:a16="http://schemas.microsoft.com/office/drawing/2014/main" id="{38DA36D9-5743-4C31-9FA9-8DC891779F55}"/>
              </a:ext>
            </a:extLst>
          </p:cNvPr>
          <p:cNvSpPr txBox="1"/>
          <p:nvPr/>
        </p:nvSpPr>
        <p:spPr>
          <a:xfrm>
            <a:off x="1823217" y="2931117"/>
            <a:ext cx="1593257" cy="584775"/>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Aug 20</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ABI Door Opens</a:t>
            </a:r>
          </a:p>
        </p:txBody>
      </p:sp>
      <p:sp>
        <p:nvSpPr>
          <p:cNvPr id="55" name="TextBox 54">
            <a:extLst>
              <a:ext uri="{FF2B5EF4-FFF2-40B4-BE49-F238E27FC236}">
                <a16:creationId xmlns:a16="http://schemas.microsoft.com/office/drawing/2014/main" id="{6CAA0414-A083-4855-A3AC-3E8AA0F22038}"/>
              </a:ext>
            </a:extLst>
          </p:cNvPr>
          <p:cNvSpPr txBox="1"/>
          <p:nvPr/>
        </p:nvSpPr>
        <p:spPr>
          <a:xfrm>
            <a:off x="6862094" y="2345187"/>
            <a:ext cx="3819956" cy="584775"/>
          </a:xfrm>
          <a:prstGeom prst="rect">
            <a:avLst/>
          </a:prstGeom>
          <a:solidFill>
            <a:srgbClr val="FFC000"/>
          </a:solidFill>
        </p:spPr>
        <p:txBody>
          <a:bodyPr wrap="none" rtlCol="0">
            <a:spAutoFit/>
          </a:bodyPr>
          <a:lstStyle/>
          <a:p>
            <a:r>
              <a:rPr lang="en-US" sz="1600" kern="1200" dirty="0">
                <a:solidFill>
                  <a:prstClr val="black"/>
                </a:solidFill>
                <a:latin typeface="Calibri" panose="020F0502020204030204" pitchFamily="34" charset="0"/>
                <a:ea typeface="+mn-ea"/>
                <a:cs typeface="Calibri" panose="020F0502020204030204" pitchFamily="34" charset="0"/>
              </a:rPr>
              <a:t>Short overall validation period for G19 ADP:</a:t>
            </a:r>
          </a:p>
          <a:p>
            <a:pPr algn="ctr"/>
            <a:r>
              <a:rPr lang="en-US" sz="1600" kern="1200" dirty="0">
                <a:solidFill>
                  <a:prstClr val="black"/>
                </a:solidFill>
                <a:latin typeface="Calibri" panose="020F0502020204030204" pitchFamily="34" charset="0"/>
                <a:ea typeface="+mn-ea"/>
                <a:cs typeface="Calibri" panose="020F0502020204030204" pitchFamily="34" charset="0"/>
              </a:rPr>
              <a:t>Aug 28 to Feb 28 (~6 months)</a:t>
            </a:r>
          </a:p>
        </p:txBody>
      </p:sp>
      <p:sp>
        <p:nvSpPr>
          <p:cNvPr id="56" name="TextBox 55">
            <a:extLst>
              <a:ext uri="{FF2B5EF4-FFF2-40B4-BE49-F238E27FC236}">
                <a16:creationId xmlns:a16="http://schemas.microsoft.com/office/drawing/2014/main" id="{AB888C50-97D6-467E-8FB6-39C69CFB0C64}"/>
              </a:ext>
            </a:extLst>
          </p:cNvPr>
          <p:cNvSpPr txBox="1"/>
          <p:nvPr/>
        </p:nvSpPr>
        <p:spPr>
          <a:xfrm>
            <a:off x="7846393" y="4914868"/>
            <a:ext cx="1897899" cy="830997"/>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Dec 20</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L1b/CMI declared Provisional Maturity</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57" name="TextBox 56">
            <a:extLst>
              <a:ext uri="{FF2B5EF4-FFF2-40B4-BE49-F238E27FC236}">
                <a16:creationId xmlns:a16="http://schemas.microsoft.com/office/drawing/2014/main" id="{332237E2-DDBC-47B4-86E8-4F934AEBCFB3}"/>
              </a:ext>
            </a:extLst>
          </p:cNvPr>
          <p:cNvSpPr txBox="1"/>
          <p:nvPr/>
        </p:nvSpPr>
        <p:spPr>
          <a:xfrm>
            <a:off x="3643644" y="728525"/>
            <a:ext cx="4602624" cy="830997"/>
          </a:xfrm>
          <a:prstGeom prst="rect">
            <a:avLst/>
          </a:prstGeom>
          <a:solidFill>
            <a:srgbClr val="FFC000"/>
          </a:solidFill>
        </p:spPr>
        <p:txBody>
          <a:bodyPr wrap="square" rtlCol="0">
            <a:spAutoFit/>
          </a:bodyPr>
          <a:lstStyle/>
          <a:p>
            <a:pPr algn="ctr"/>
            <a:r>
              <a:rPr lang="en-US" sz="1600" b="1" u="sng" kern="1200" dirty="0">
                <a:solidFill>
                  <a:prstClr val="black"/>
                </a:solidFill>
                <a:latin typeface="Calibri" panose="020F0502020204030204" pitchFamily="34" charset="0"/>
                <a:ea typeface="+mn-ea"/>
                <a:cs typeface="Calibri" panose="020F0502020204030204" pitchFamily="34" charset="0"/>
              </a:rPr>
              <a:t>Aug 28 to mid-Dec</a:t>
            </a:r>
          </a:p>
          <a:p>
            <a:pPr algn="ctr"/>
            <a:r>
              <a:rPr lang="en-US" sz="1600" kern="1200" dirty="0">
                <a:solidFill>
                  <a:prstClr val="black"/>
                </a:solidFill>
                <a:latin typeface="Calibri" panose="020F0502020204030204" pitchFamily="34" charset="0"/>
                <a:ea typeface="+mn-ea"/>
                <a:cs typeface="Calibri" panose="020F0502020204030204" pitchFamily="34" charset="0"/>
              </a:rPr>
              <a:t>INR &amp; CCR issues impacted IR bands; </a:t>
            </a:r>
            <a:br>
              <a:rPr lang="en-US" sz="1600" kern="1200" dirty="0">
                <a:solidFill>
                  <a:prstClr val="black"/>
                </a:solidFill>
                <a:latin typeface="Calibri" panose="020F0502020204030204" pitchFamily="34" charset="0"/>
                <a:ea typeface="+mn-ea"/>
                <a:cs typeface="Calibri" panose="020F0502020204030204" pitchFamily="34" charset="0"/>
              </a:rPr>
            </a:br>
            <a:r>
              <a:rPr lang="en-US" sz="1600" kern="1200" dirty="0">
                <a:solidFill>
                  <a:prstClr val="black"/>
                </a:solidFill>
                <a:latin typeface="Calibri" panose="020F0502020204030204" pitchFamily="34" charset="0"/>
                <a:ea typeface="+mn-ea"/>
                <a:cs typeface="Calibri" panose="020F0502020204030204" pitchFamily="34" charset="0"/>
              </a:rPr>
              <a:t>degraded </a:t>
            </a:r>
            <a:r>
              <a:rPr lang="en-US" sz="1600" b="1" kern="1200" dirty="0">
                <a:solidFill>
                  <a:prstClr val="black"/>
                </a:solidFill>
                <a:latin typeface="Calibri" panose="020F0502020204030204" pitchFamily="34" charset="0"/>
                <a:ea typeface="+mn-ea"/>
                <a:cs typeface="Calibri" panose="020F0502020204030204" pitchFamily="34" charset="0"/>
              </a:rPr>
              <a:t>dust ADP</a:t>
            </a:r>
            <a:r>
              <a:rPr lang="en-US" sz="1600" kern="1200" dirty="0">
                <a:solidFill>
                  <a:prstClr val="black"/>
                </a:solidFill>
                <a:latin typeface="Calibri" panose="020F0502020204030204" pitchFamily="34" charset="0"/>
                <a:ea typeface="+mn-ea"/>
                <a:cs typeface="Calibri" panose="020F0502020204030204" pitchFamily="34" charset="0"/>
              </a:rPr>
              <a:t> &amp; shortened its validation period</a:t>
            </a:r>
          </a:p>
        </p:txBody>
      </p:sp>
      <p:cxnSp>
        <p:nvCxnSpPr>
          <p:cNvPr id="58" name="Straight Connector 57">
            <a:extLst>
              <a:ext uri="{FF2B5EF4-FFF2-40B4-BE49-F238E27FC236}">
                <a16:creationId xmlns:a16="http://schemas.microsoft.com/office/drawing/2014/main" id="{D35C206B-9AA0-4B67-8828-F23F44ADC3F0}"/>
              </a:ext>
            </a:extLst>
          </p:cNvPr>
          <p:cNvCxnSpPr>
            <a:cxnSpLocks/>
          </p:cNvCxnSpPr>
          <p:nvPr/>
        </p:nvCxnSpPr>
        <p:spPr>
          <a:xfrm>
            <a:off x="5494048" y="4119846"/>
            <a:ext cx="0" cy="2173152"/>
          </a:xfrm>
          <a:prstGeom prst="line">
            <a:avLst/>
          </a:prstGeom>
          <a:noFill/>
          <a:ln w="38100" cap="flat" cmpd="sng" algn="ctr">
            <a:solidFill>
              <a:sysClr val="windowText" lastClr="000000"/>
            </a:solidFill>
            <a:prstDash val="solid"/>
            <a:miter lim="800000"/>
          </a:ln>
          <a:effectLst/>
        </p:spPr>
      </p:cxnSp>
      <p:sp>
        <p:nvSpPr>
          <p:cNvPr id="59" name="TextBox 58">
            <a:extLst>
              <a:ext uri="{FF2B5EF4-FFF2-40B4-BE49-F238E27FC236}">
                <a16:creationId xmlns:a16="http://schemas.microsoft.com/office/drawing/2014/main" id="{58C5BC19-14BD-481A-ADDB-3CB6D05C4612}"/>
              </a:ext>
            </a:extLst>
          </p:cNvPr>
          <p:cNvSpPr txBox="1"/>
          <p:nvPr/>
        </p:nvSpPr>
        <p:spPr>
          <a:xfrm>
            <a:off x="4380486" y="3251067"/>
            <a:ext cx="2136154" cy="1077218"/>
          </a:xfrm>
          <a:prstGeom prst="rect">
            <a:avLst/>
          </a:prstGeom>
          <a:solidFill>
            <a:sysClr val="window" lastClr="FFFFFF"/>
          </a:solid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Oct 9-10</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Navigation (INR) stable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(large errors due to missing stars corrected)</a:t>
            </a:r>
          </a:p>
        </p:txBody>
      </p:sp>
      <p:cxnSp>
        <p:nvCxnSpPr>
          <p:cNvPr id="60" name="Straight Arrow Connector 59">
            <a:extLst>
              <a:ext uri="{FF2B5EF4-FFF2-40B4-BE49-F238E27FC236}">
                <a16:creationId xmlns:a16="http://schemas.microsoft.com/office/drawing/2014/main" id="{9BAE0D60-87E9-4611-9332-CE1B90DDF3FB}"/>
              </a:ext>
            </a:extLst>
          </p:cNvPr>
          <p:cNvCxnSpPr>
            <a:cxnSpLocks/>
          </p:cNvCxnSpPr>
          <p:nvPr/>
        </p:nvCxnSpPr>
        <p:spPr>
          <a:xfrm>
            <a:off x="3658632" y="3002582"/>
            <a:ext cx="7379284" cy="0"/>
          </a:xfrm>
          <a:prstGeom prst="straightConnector1">
            <a:avLst/>
          </a:prstGeom>
          <a:noFill/>
          <a:ln w="38100" cap="flat" cmpd="sng" algn="ctr">
            <a:solidFill>
              <a:srgbClr val="FFC000"/>
            </a:solidFill>
            <a:prstDash val="solid"/>
            <a:miter lim="800000"/>
            <a:headEnd type="triangle"/>
            <a:tailEnd type="triangle"/>
          </a:ln>
          <a:effectLst/>
        </p:spPr>
      </p:cxnSp>
    </p:spTree>
    <p:extLst>
      <p:ext uri="{BB962C8B-B14F-4D97-AF65-F5344CB8AC3E}">
        <p14:creationId xmlns:p14="http://schemas.microsoft.com/office/powerpoint/2010/main" val="332485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7D4654-E0AE-4A6C-95AF-E27AAA0CC54C}"/>
              </a:ext>
            </a:extLst>
          </p:cNvPr>
          <p:cNvSpPr>
            <a:spLocks noGrp="1"/>
          </p:cNvSpPr>
          <p:nvPr>
            <p:ph type="sldNum" idx="12"/>
          </p:nvPr>
        </p:nvSpPr>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6</a:t>
            </a:fld>
            <a:endParaRPr lang="en-US">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846C45F-B17D-4ADC-AD09-A8F1832C6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77" y="1527152"/>
            <a:ext cx="5570760" cy="4223568"/>
          </a:xfrm>
          <a:prstGeom prst="rect">
            <a:avLst/>
          </a:prstGeom>
        </p:spPr>
      </p:pic>
      <p:pic>
        <p:nvPicPr>
          <p:cNvPr id="20" name="Picture 19">
            <a:extLst>
              <a:ext uri="{FF2B5EF4-FFF2-40B4-BE49-F238E27FC236}">
                <a16:creationId xmlns:a16="http://schemas.microsoft.com/office/drawing/2014/main" id="{D0E1BB7B-B8DE-4F9E-BE92-F2202CF27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8477" y="1534868"/>
            <a:ext cx="5574045" cy="4226059"/>
          </a:xfrm>
          <a:prstGeom prst="rect">
            <a:avLst/>
          </a:prstGeom>
        </p:spPr>
      </p:pic>
      <p:cxnSp>
        <p:nvCxnSpPr>
          <p:cNvPr id="13" name="Straight Arrow Connector 12">
            <a:extLst>
              <a:ext uri="{FF2B5EF4-FFF2-40B4-BE49-F238E27FC236}">
                <a16:creationId xmlns:a16="http://schemas.microsoft.com/office/drawing/2014/main" id="{B2C3310D-032B-45D2-93AA-3F34392B92FF}"/>
              </a:ext>
            </a:extLst>
          </p:cNvPr>
          <p:cNvCxnSpPr>
            <a:cxnSpLocks/>
          </p:cNvCxnSpPr>
          <p:nvPr/>
        </p:nvCxnSpPr>
        <p:spPr>
          <a:xfrm>
            <a:off x="3569144" y="2712701"/>
            <a:ext cx="5969138" cy="1125872"/>
          </a:xfrm>
          <a:prstGeom prst="straightConnector1">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D68E559-3962-4EF6-B9DC-A75D7B6129BF}"/>
              </a:ext>
            </a:extLst>
          </p:cNvPr>
          <p:cNvSpPr txBox="1"/>
          <p:nvPr/>
        </p:nvSpPr>
        <p:spPr>
          <a:xfrm>
            <a:off x="4797345" y="1917382"/>
            <a:ext cx="2597024" cy="984885"/>
          </a:xfrm>
          <a:prstGeom prst="rect">
            <a:avLst/>
          </a:prstGeom>
          <a:solidFill>
            <a:srgbClr val="FFC000"/>
          </a:solidFill>
        </p:spPr>
        <p:txBody>
          <a:bodyPr wrap="square" rtlCol="0">
            <a:spAutoFit/>
          </a:bodyPr>
          <a:lstStyle/>
          <a:p>
            <a:pPr algn="ctr"/>
            <a:r>
              <a:rPr lang="en-US" sz="1600" dirty="0">
                <a:latin typeface="+mn-lt"/>
              </a:rPr>
              <a:t>Large navigation (INR) errors</a:t>
            </a:r>
          </a:p>
          <a:p>
            <a:pPr marL="182880" indent="-182880">
              <a:buFont typeface="Arial" panose="020B0604020202020204" pitchFamily="34" charset="0"/>
              <a:buChar char="•"/>
            </a:pPr>
            <a:r>
              <a:rPr lang="en-US" dirty="0">
                <a:latin typeface="+mn-lt"/>
              </a:rPr>
              <a:t>INR stable by Oct 9-10, 2024 when large errors due to missing stars were corrected</a:t>
            </a:r>
          </a:p>
        </p:txBody>
      </p:sp>
      <p:sp>
        <p:nvSpPr>
          <p:cNvPr id="23" name="TextBox 22">
            <a:extLst>
              <a:ext uri="{FF2B5EF4-FFF2-40B4-BE49-F238E27FC236}">
                <a16:creationId xmlns:a16="http://schemas.microsoft.com/office/drawing/2014/main" id="{E01DD147-5DF4-4F79-8EB5-AA51DA43443C}"/>
              </a:ext>
            </a:extLst>
          </p:cNvPr>
          <p:cNvSpPr txBox="1"/>
          <p:nvPr/>
        </p:nvSpPr>
        <p:spPr>
          <a:xfrm>
            <a:off x="2796603" y="3729946"/>
            <a:ext cx="2199503" cy="1692771"/>
          </a:xfrm>
          <a:prstGeom prst="rect">
            <a:avLst/>
          </a:prstGeom>
          <a:solidFill>
            <a:srgbClr val="FFC000"/>
          </a:solidFill>
        </p:spPr>
        <p:txBody>
          <a:bodyPr wrap="square" rtlCol="0">
            <a:spAutoFit/>
          </a:bodyPr>
          <a:lstStyle/>
          <a:p>
            <a:r>
              <a:rPr lang="en-US" sz="1600" dirty="0">
                <a:latin typeface="+mn-lt"/>
              </a:rPr>
              <a:t>Blurriness caused by </a:t>
            </a:r>
            <a:br>
              <a:rPr lang="en-US" sz="1600" dirty="0">
                <a:latin typeface="+mn-lt"/>
              </a:rPr>
            </a:br>
            <a:r>
              <a:rPr lang="en-US" sz="1600" dirty="0">
                <a:latin typeface="+mn-lt"/>
              </a:rPr>
              <a:t>co-channel registration (CCR) errors in IR bands</a:t>
            </a:r>
          </a:p>
          <a:p>
            <a:pPr marL="182880" indent="-182880">
              <a:buFont typeface="Arial" panose="020B0604020202020204" pitchFamily="34" charset="0"/>
              <a:buChar char="•"/>
            </a:pPr>
            <a:r>
              <a:rPr lang="en-US" dirty="0">
                <a:latin typeface="+mn-lt"/>
              </a:rPr>
              <a:t>CCR of MWIR &amp; LWIR bands substantially improved by mid-Dec 2024 (RDP update J)</a:t>
            </a:r>
          </a:p>
        </p:txBody>
      </p:sp>
      <p:sp>
        <p:nvSpPr>
          <p:cNvPr id="5" name="Title 4">
            <a:extLst>
              <a:ext uri="{FF2B5EF4-FFF2-40B4-BE49-F238E27FC236}">
                <a16:creationId xmlns:a16="http://schemas.microsoft.com/office/drawing/2014/main" id="{6CC9C7F6-D6B2-49A7-9E76-28AD51A2E950}"/>
              </a:ext>
            </a:extLst>
          </p:cNvPr>
          <p:cNvSpPr>
            <a:spLocks noGrp="1"/>
          </p:cNvSpPr>
          <p:nvPr>
            <p:ph type="title"/>
          </p:nvPr>
        </p:nvSpPr>
        <p:spPr>
          <a:xfrm>
            <a:off x="1108839" y="1482"/>
            <a:ext cx="9382897" cy="1459611"/>
          </a:xfrm>
        </p:spPr>
        <p:txBody>
          <a:bodyPr/>
          <a:lstStyle/>
          <a:p>
            <a:r>
              <a:rPr lang="en-US" sz="3200" b="1" dirty="0"/>
              <a:t>Example of GOES-19 ABI CCR &amp; INR Errors</a:t>
            </a:r>
            <a:br>
              <a:rPr lang="en-US" sz="2800" b="1" dirty="0"/>
            </a:br>
            <a:r>
              <a:rPr lang="en-US" sz="2800" b="1" dirty="0"/>
              <a:t>Blowing Dust in Central Nevada</a:t>
            </a:r>
            <a:br>
              <a:rPr lang="en-US" sz="2800" b="1" dirty="0"/>
            </a:br>
            <a:r>
              <a:rPr lang="en-US" sz="2800" b="1" dirty="0"/>
              <a:t>Sep 11, 2024   22:01-23:01 UTC   CONUS Sector</a:t>
            </a:r>
          </a:p>
        </p:txBody>
      </p:sp>
      <p:sp>
        <p:nvSpPr>
          <p:cNvPr id="14" name="Text Placeholder 6">
            <a:extLst>
              <a:ext uri="{FF2B5EF4-FFF2-40B4-BE49-F238E27FC236}">
                <a16:creationId xmlns:a16="http://schemas.microsoft.com/office/drawing/2014/main" id="{A959F351-463A-49F2-96B5-DEABF0C3DE56}"/>
              </a:ext>
            </a:extLst>
          </p:cNvPr>
          <p:cNvSpPr txBox="1">
            <a:spLocks/>
          </p:cNvSpPr>
          <p:nvPr/>
        </p:nvSpPr>
        <p:spPr bwMode="auto">
          <a:xfrm>
            <a:off x="3306666" y="5808023"/>
            <a:ext cx="5351301" cy="100404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dirty="0">
                <a:solidFill>
                  <a:schemeClr val="tx1"/>
                </a:solidFill>
              </a:rPr>
              <a:t>Impact of INR &amp; CCR errors on dust ADP:</a:t>
            </a:r>
          </a:p>
          <a:p>
            <a:pPr marL="628650" lvl="1" indent="-228600">
              <a:lnSpc>
                <a:spcPct val="90000"/>
              </a:lnSpc>
              <a:spcBef>
                <a:spcPts val="600"/>
              </a:spcBef>
              <a:buClrTx/>
            </a:pPr>
            <a:r>
              <a:rPr lang="en-US" sz="1600" dirty="0">
                <a:solidFill>
                  <a:schemeClr val="tx1"/>
                </a:solidFill>
              </a:rPr>
              <a:t>Direct impact (IR bands used in dust ADP algorithm)</a:t>
            </a:r>
          </a:p>
          <a:p>
            <a:pPr marL="628650" lvl="1" indent="-228600">
              <a:lnSpc>
                <a:spcPct val="90000"/>
              </a:lnSpc>
              <a:spcBef>
                <a:spcPts val="600"/>
              </a:spcBef>
              <a:buClrTx/>
            </a:pPr>
            <a:r>
              <a:rPr lang="en-US" sz="1600" dirty="0">
                <a:solidFill>
                  <a:schemeClr val="tx1"/>
                </a:solidFill>
              </a:rPr>
              <a:t>Indirect impact from upstream Cloud Mask</a:t>
            </a:r>
          </a:p>
        </p:txBody>
      </p:sp>
      <p:sp>
        <p:nvSpPr>
          <p:cNvPr id="2" name="TextBox 1">
            <a:extLst>
              <a:ext uri="{FF2B5EF4-FFF2-40B4-BE49-F238E27FC236}">
                <a16:creationId xmlns:a16="http://schemas.microsoft.com/office/drawing/2014/main" id="{40A1EE55-7DC7-4F65-8F1D-9267E222FD36}"/>
              </a:ext>
            </a:extLst>
          </p:cNvPr>
          <p:cNvSpPr txBox="1"/>
          <p:nvPr/>
        </p:nvSpPr>
        <p:spPr>
          <a:xfrm>
            <a:off x="1415963" y="1854681"/>
            <a:ext cx="1771639" cy="338554"/>
          </a:xfrm>
          <a:prstGeom prst="rect">
            <a:avLst/>
          </a:prstGeom>
          <a:noFill/>
        </p:spPr>
        <p:txBody>
          <a:bodyPr wrap="none" rtlCol="0">
            <a:spAutoFit/>
          </a:bodyPr>
          <a:lstStyle/>
          <a:p>
            <a:r>
              <a:rPr lang="en-US" sz="1600" b="1" dirty="0">
                <a:solidFill>
                  <a:schemeClr val="bg1"/>
                </a:solidFill>
                <a:latin typeface="+mn-lt"/>
              </a:rPr>
              <a:t>GOES-19 Dust RGB</a:t>
            </a:r>
          </a:p>
        </p:txBody>
      </p:sp>
      <p:sp>
        <p:nvSpPr>
          <p:cNvPr id="15" name="TextBox 14">
            <a:extLst>
              <a:ext uri="{FF2B5EF4-FFF2-40B4-BE49-F238E27FC236}">
                <a16:creationId xmlns:a16="http://schemas.microsoft.com/office/drawing/2014/main" id="{6163AD5E-1B03-46E3-9EF7-2E3B6427B9C8}"/>
              </a:ext>
            </a:extLst>
          </p:cNvPr>
          <p:cNvSpPr txBox="1"/>
          <p:nvPr/>
        </p:nvSpPr>
        <p:spPr>
          <a:xfrm>
            <a:off x="7580506" y="1854681"/>
            <a:ext cx="1771639" cy="338554"/>
          </a:xfrm>
          <a:prstGeom prst="rect">
            <a:avLst/>
          </a:prstGeom>
          <a:noFill/>
        </p:spPr>
        <p:txBody>
          <a:bodyPr wrap="none" rtlCol="0">
            <a:spAutoFit/>
          </a:bodyPr>
          <a:lstStyle/>
          <a:p>
            <a:r>
              <a:rPr lang="en-US" sz="1600" b="1" dirty="0">
                <a:solidFill>
                  <a:schemeClr val="bg1"/>
                </a:solidFill>
                <a:latin typeface="+mn-lt"/>
              </a:rPr>
              <a:t>GOES-18 Dust RGB</a:t>
            </a:r>
          </a:p>
        </p:txBody>
      </p:sp>
    </p:spTree>
    <p:extLst>
      <p:ext uri="{BB962C8B-B14F-4D97-AF65-F5344CB8AC3E}">
        <p14:creationId xmlns:p14="http://schemas.microsoft.com/office/powerpoint/2010/main" val="1970753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4653-4B05-4063-A59D-49686F86C59A}"/>
              </a:ext>
            </a:extLst>
          </p:cNvPr>
          <p:cNvSpPr>
            <a:spLocks noGrp="1"/>
          </p:cNvSpPr>
          <p:nvPr>
            <p:ph type="title"/>
          </p:nvPr>
        </p:nvSpPr>
        <p:spPr/>
        <p:txBody>
          <a:bodyPr/>
          <a:lstStyle/>
          <a:p>
            <a:r>
              <a:rPr lang="en-US" dirty="0"/>
              <a:t>PRODUCT QUALITY EVALUATION</a:t>
            </a:r>
          </a:p>
        </p:txBody>
      </p:sp>
      <p:sp>
        <p:nvSpPr>
          <p:cNvPr id="7" name="Text Placeholder 6">
            <a:extLst>
              <a:ext uri="{FF2B5EF4-FFF2-40B4-BE49-F238E27FC236}">
                <a16:creationId xmlns:a16="http://schemas.microsoft.com/office/drawing/2014/main" id="{F484D84A-2E64-4D83-9C13-BA141D834AAC}"/>
              </a:ext>
            </a:extLst>
          </p:cNvPr>
          <p:cNvSpPr>
            <a:spLocks noGrp="1"/>
          </p:cNvSpPr>
          <p:nvPr>
            <p:ph type="body" idx="1"/>
          </p:nvPr>
        </p:nvSpPr>
        <p:spPr/>
        <p:txBody>
          <a:bodyPr/>
          <a:lstStyle/>
          <a:p>
            <a:pPr marL="228600" indent="-228600">
              <a:lnSpc>
                <a:spcPct val="90000"/>
              </a:lnSpc>
              <a:spcBef>
                <a:spcPts val="1000"/>
              </a:spcBef>
            </a:pPr>
            <a:r>
              <a:rPr lang="en-US" sz="2400" dirty="0"/>
              <a:t>GOES-19 Aerosol Detection Product (ADP) Provisional PS-PVR</a:t>
            </a: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914DC575-DFF5-49A7-93E3-9A7F96B68FB2}"/>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7</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6375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20F4-9716-4C7A-A76C-E3F2078E4967}"/>
              </a:ext>
            </a:extLst>
          </p:cNvPr>
          <p:cNvSpPr>
            <a:spLocks noGrp="1"/>
          </p:cNvSpPr>
          <p:nvPr>
            <p:ph type="title"/>
          </p:nvPr>
        </p:nvSpPr>
        <p:spPr>
          <a:xfrm>
            <a:off x="538294" y="1653679"/>
            <a:ext cx="11115412" cy="1551963"/>
          </a:xfrm>
        </p:spPr>
        <p:txBody>
          <a:bodyPr/>
          <a:lstStyle/>
          <a:p>
            <a:pPr algn="ctr"/>
            <a:r>
              <a:rPr lang="en-US" dirty="0"/>
              <a:t>Inter-Comparison of GOES-19 ABI ADP with Reference Satellite Data for Smoke and Dust Events</a:t>
            </a:r>
          </a:p>
        </p:txBody>
      </p:sp>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B2CCA937-5CF3-414B-8AB7-265A84BB84ED}"/>
              </a:ext>
            </a:extLst>
          </p:cNvPr>
          <p:cNvGraphicFramePr>
            <a:graphicFrameLocks noGrp="1"/>
          </p:cNvGraphicFramePr>
          <p:nvPr>
            <p:extLst>
              <p:ext uri="{D42A27DB-BD31-4B8C-83A1-F6EECF244321}">
                <p14:modId xmlns:p14="http://schemas.microsoft.com/office/powerpoint/2010/main" val="2041925791"/>
              </p:ext>
            </p:extLst>
          </p:nvPr>
        </p:nvGraphicFramePr>
        <p:xfrm>
          <a:off x="538294" y="3429000"/>
          <a:ext cx="11115412" cy="2682240"/>
        </p:xfrm>
        <a:graphic>
          <a:graphicData uri="http://schemas.openxmlformats.org/drawingml/2006/table">
            <a:tbl>
              <a:tblPr firstRow="1" bandRow="1">
                <a:tableStyleId>{D7AC3CCA-C797-4891-BE02-D94E43425B78}</a:tableStyleId>
              </a:tblPr>
              <a:tblGrid>
                <a:gridCol w="2074876">
                  <a:extLst>
                    <a:ext uri="{9D8B030D-6E8A-4147-A177-3AD203B41FA5}">
                      <a16:colId xmlns:a16="http://schemas.microsoft.com/office/drawing/2014/main" val="2793201902"/>
                    </a:ext>
                  </a:extLst>
                </a:gridCol>
                <a:gridCol w="4434980">
                  <a:extLst>
                    <a:ext uri="{9D8B030D-6E8A-4147-A177-3AD203B41FA5}">
                      <a16:colId xmlns:a16="http://schemas.microsoft.com/office/drawing/2014/main" val="42567878"/>
                    </a:ext>
                  </a:extLst>
                </a:gridCol>
                <a:gridCol w="4605556">
                  <a:extLst>
                    <a:ext uri="{9D8B030D-6E8A-4147-A177-3AD203B41FA5}">
                      <a16:colId xmlns:a16="http://schemas.microsoft.com/office/drawing/2014/main" val="1963250227"/>
                    </a:ext>
                  </a:extLst>
                </a:gridCol>
              </a:tblGrid>
              <a:tr h="370840">
                <a:tc>
                  <a:txBody>
                    <a:bodyPr/>
                    <a:lstStyle/>
                    <a:p>
                      <a:pPr algn="ctr"/>
                      <a:r>
                        <a:rPr lang="en-US" sz="2000" dirty="0"/>
                        <a:t>Test ID</a:t>
                      </a:r>
                    </a:p>
                  </a:txBody>
                  <a:tcPr>
                    <a:solidFill>
                      <a:schemeClr val="accent1">
                        <a:lumMod val="20000"/>
                        <a:lumOff val="80000"/>
                      </a:schemeClr>
                    </a:solidFill>
                  </a:tcPr>
                </a:tc>
                <a:tc>
                  <a:txBody>
                    <a:bodyPr/>
                    <a:lstStyle/>
                    <a:p>
                      <a:pPr algn="ctr"/>
                      <a:r>
                        <a:rPr lang="en-US" sz="2000" dirty="0"/>
                        <a:t>Description</a:t>
                      </a:r>
                    </a:p>
                  </a:txBody>
                  <a:tcPr>
                    <a:solidFill>
                      <a:schemeClr val="accent1">
                        <a:lumMod val="20000"/>
                        <a:lumOff val="80000"/>
                      </a:schemeClr>
                    </a:solidFill>
                  </a:tcPr>
                </a:tc>
                <a:tc>
                  <a:txBody>
                    <a:bodyPr/>
                    <a:lstStyle/>
                    <a:p>
                      <a:pPr algn="ctr"/>
                      <a:r>
                        <a:rPr lang="en-US" sz="2000" dirty="0"/>
                        <a:t>Evaluation Method</a:t>
                      </a:r>
                    </a:p>
                  </a:txBody>
                  <a:tcPr>
                    <a:solidFill>
                      <a:schemeClr val="accent1">
                        <a:lumMod val="20000"/>
                        <a:lumOff val="80000"/>
                      </a:schemeClr>
                    </a:solidFill>
                  </a:tcPr>
                </a:tc>
                <a:extLst>
                  <a:ext uri="{0D108BD9-81ED-4DB2-BD59-A6C34878D82A}">
                    <a16:rowId xmlns:a16="http://schemas.microsoft.com/office/drawing/2014/main" val="1788760348"/>
                  </a:ext>
                </a:extLst>
              </a:tr>
              <a:tr h="370840">
                <a:tc>
                  <a:txBody>
                    <a:bodyPr/>
                    <a:lstStyle/>
                    <a:p>
                      <a:r>
                        <a:rPr lang="en-US" sz="1800" b="1" dirty="0"/>
                        <a:t>ABI-FD_ADP01</a:t>
                      </a:r>
                    </a:p>
                    <a:p>
                      <a:r>
                        <a:rPr lang="en-US" sz="1800" b="1" dirty="0"/>
                        <a:t>ABI-CONUS_ADP02</a:t>
                      </a:r>
                    </a:p>
                    <a:p>
                      <a:r>
                        <a:rPr lang="en-US" sz="1800" b="1" dirty="0"/>
                        <a:t>ABI-MESO_ADP03</a:t>
                      </a:r>
                    </a:p>
                  </a:txBody>
                  <a:tcPr anchor="ctr">
                    <a:solidFill>
                      <a:srgbClr val="E7E7E7"/>
                    </a:solidFill>
                  </a:tcPr>
                </a:tc>
                <a:tc>
                  <a:txBody>
                    <a:bodyPr/>
                    <a:lstStyle/>
                    <a:p>
                      <a:r>
                        <a:rPr lang="en-US" sz="1800" dirty="0"/>
                        <a:t>Verify Mode 6 FULL DISK, CONUS, MESO products generated during aerosol event(s) are within the required measurement range</a:t>
                      </a:r>
                    </a:p>
                  </a:txBody>
                  <a:tcPr anchor="ctr">
                    <a:solidFill>
                      <a:srgbClr val="E7E7E7"/>
                    </a:solidFill>
                  </a:tcPr>
                </a:tc>
                <a:tc>
                  <a:txBody>
                    <a:bodyPr/>
                    <a:lstStyle/>
                    <a:p>
                      <a:pPr marL="285750" indent="-285750">
                        <a:buFont typeface="Arial" panose="020B0604020202020204" pitchFamily="34" charset="0"/>
                        <a:buChar char="•"/>
                      </a:pPr>
                      <a:r>
                        <a:rPr lang="en-US" sz="1800" dirty="0"/>
                        <a:t>Visual inspection</a:t>
                      </a:r>
                    </a:p>
                    <a:p>
                      <a:pPr marL="285750" indent="-285750">
                        <a:buFont typeface="Arial" panose="020B0604020202020204" pitchFamily="34" charset="0"/>
                        <a:buChar char="•"/>
                      </a:pPr>
                      <a:r>
                        <a:rPr lang="en-US" sz="1800" dirty="0"/>
                        <a:t>Inter-comparison to GOES-16 &amp; -18 ABI ADP and NOAA-21, NOAA-20 &amp; SNPP VIIRS ADP imagery</a:t>
                      </a:r>
                    </a:p>
                    <a:p>
                      <a:pPr marL="742950" lvl="1" indent="-285750">
                        <a:buFont typeface="Arial" panose="020B0604020202020204" pitchFamily="34" charset="0"/>
                        <a:buChar char="•"/>
                      </a:pPr>
                      <a:r>
                        <a:rPr lang="en-US" sz="1800" dirty="0"/>
                        <a:t>Also used when available:</a:t>
                      </a:r>
                    </a:p>
                    <a:p>
                      <a:pPr marL="1200150" lvl="2" indent="-285750">
                        <a:buFont typeface="Arial" panose="020B0604020202020204" pitchFamily="34" charset="0"/>
                        <a:buChar char="•"/>
                      </a:pPr>
                      <a:r>
                        <a:rPr lang="en-US" sz="1800" dirty="0"/>
                        <a:t>TROPOMI UV AI &amp; CO imagery</a:t>
                      </a:r>
                    </a:p>
                    <a:p>
                      <a:pPr marL="1200150" lvl="2" indent="-285750">
                        <a:buFont typeface="Arial" panose="020B0604020202020204" pitchFamily="34" charset="0"/>
                        <a:buChar char="•"/>
                      </a:pPr>
                      <a:r>
                        <a:rPr lang="en-US" sz="1800" dirty="0"/>
                        <a:t>TEMPO-ABI ADP imagery</a:t>
                      </a:r>
                    </a:p>
                    <a:p>
                      <a:pPr marL="1200150" lvl="2" indent="-285750">
                        <a:buFont typeface="Arial" panose="020B0604020202020204" pitchFamily="34" charset="0"/>
                        <a:buChar char="•"/>
                      </a:pPr>
                      <a:r>
                        <a:rPr lang="en-US" sz="1800" dirty="0"/>
                        <a:t>TEMPO UV AI imagery</a:t>
                      </a:r>
                    </a:p>
                  </a:txBody>
                  <a:tcPr anchor="ctr">
                    <a:solidFill>
                      <a:srgbClr val="E7E7E7"/>
                    </a:solidFill>
                  </a:tcPr>
                </a:tc>
                <a:extLst>
                  <a:ext uri="{0D108BD9-81ED-4DB2-BD59-A6C34878D82A}">
                    <a16:rowId xmlns:a16="http://schemas.microsoft.com/office/drawing/2014/main" val="3978002850"/>
                  </a:ext>
                </a:extLst>
              </a:tr>
            </a:tbl>
          </a:graphicData>
        </a:graphic>
      </p:graphicFrame>
      <p:sp>
        <p:nvSpPr>
          <p:cNvPr id="12" name="Slide Number Placeholder 3">
            <a:extLst>
              <a:ext uri="{FF2B5EF4-FFF2-40B4-BE49-F238E27FC236}">
                <a16:creationId xmlns:a16="http://schemas.microsoft.com/office/drawing/2014/main" id="{87B0BA05-4DC3-4E5D-8912-6DABE220A497}"/>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8</a:t>
            </a:fld>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91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3F206-8A74-4015-AF4F-F933BC77E3CB}"/>
              </a:ext>
            </a:extLst>
          </p:cNvPr>
          <p:cNvPicPr>
            <a:picLocks noChangeAspect="1"/>
          </p:cNvPicPr>
          <p:nvPr/>
        </p:nvPicPr>
        <p:blipFill>
          <a:blip r:embed="rId2"/>
          <a:stretch>
            <a:fillRect/>
          </a:stretch>
        </p:blipFill>
        <p:spPr>
          <a:xfrm>
            <a:off x="10127165" y="136524"/>
            <a:ext cx="729143" cy="729143"/>
          </a:xfrm>
          <a:prstGeom prst="rect">
            <a:avLst/>
          </a:prstGeom>
        </p:spPr>
      </p:pic>
      <p:sp>
        <p:nvSpPr>
          <p:cNvPr id="9" name="Rectangle 8">
            <a:extLst>
              <a:ext uri="{FF2B5EF4-FFF2-40B4-BE49-F238E27FC236}">
                <a16:creationId xmlns:a16="http://schemas.microsoft.com/office/drawing/2014/main" id="{99EF84AD-ACC1-4621-82D0-639E87A52DF5}"/>
              </a:ext>
            </a:extLst>
          </p:cNvPr>
          <p:cNvSpPr/>
          <p:nvPr/>
        </p:nvSpPr>
        <p:spPr>
          <a:xfrm>
            <a:off x="276837" y="136524"/>
            <a:ext cx="1753299" cy="95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58C3CB-6F79-4F99-9F3D-0183DCCC44F4}"/>
              </a:ext>
            </a:extLst>
          </p:cNvPr>
          <p:cNvPicPr>
            <a:picLocks noChangeAspect="1"/>
          </p:cNvPicPr>
          <p:nvPr/>
        </p:nvPicPr>
        <p:blipFill>
          <a:blip r:embed="rId3"/>
          <a:stretch>
            <a:fillRect/>
          </a:stretch>
        </p:blipFill>
        <p:spPr>
          <a:xfrm>
            <a:off x="266797" y="136523"/>
            <a:ext cx="1392572" cy="890479"/>
          </a:xfrm>
          <a:prstGeom prst="rect">
            <a:avLst/>
          </a:prstGeom>
        </p:spPr>
      </p:pic>
      <p:pic>
        <p:nvPicPr>
          <p:cNvPr id="10" name="Picture 6" descr="https://logos-download.com/wp-content/uploads/2016/06/NASA_Logo_1959.png">
            <a:extLst>
              <a:ext uri="{FF2B5EF4-FFF2-40B4-BE49-F238E27FC236}">
                <a16:creationId xmlns:a16="http://schemas.microsoft.com/office/drawing/2014/main" id="{227B4F42-D677-49A3-A410-77E05E74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468" y="136523"/>
            <a:ext cx="882735" cy="729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5045032-2E07-4E24-BD94-10D8C0D31ECA}"/>
              </a:ext>
            </a:extLst>
          </p:cNvPr>
          <p:cNvSpPr>
            <a:spLocks noGrp="1"/>
          </p:cNvSpPr>
          <p:nvPr>
            <p:ph type="title"/>
          </p:nvPr>
        </p:nvSpPr>
        <p:spPr>
          <a:xfrm>
            <a:off x="1669409" y="28556"/>
            <a:ext cx="8457756" cy="952499"/>
          </a:xfrm>
        </p:spPr>
        <p:txBody>
          <a:bodyPr/>
          <a:lstStyle/>
          <a:p>
            <a:r>
              <a:rPr lang="en-US" sz="3200" b="1" dirty="0"/>
              <a:t>Blowing Dust in Southern Argentina</a:t>
            </a:r>
            <a:br>
              <a:rPr lang="en-US" sz="3200" b="1" dirty="0"/>
            </a:br>
            <a:r>
              <a:rPr lang="en-US" sz="2800" b="1" dirty="0"/>
              <a:t>Feb 6, 2025   16:00-17:00 UTC   Full Disk Sector</a:t>
            </a:r>
            <a:endParaRPr lang="en-US" sz="3200" b="1" dirty="0"/>
          </a:p>
        </p:txBody>
      </p:sp>
      <p:sp>
        <p:nvSpPr>
          <p:cNvPr id="22" name="Slide Number Placeholder 3">
            <a:extLst>
              <a:ext uri="{FF2B5EF4-FFF2-40B4-BE49-F238E27FC236}">
                <a16:creationId xmlns:a16="http://schemas.microsoft.com/office/drawing/2014/main" id="{4E2106C9-67DB-4B75-84F0-F157E90DE326}"/>
              </a:ext>
            </a:extLst>
          </p:cNvPr>
          <p:cNvSpPr>
            <a:spLocks noGrp="1"/>
          </p:cNvSpPr>
          <p:nvPr>
            <p:ph type="sldNum" idx="12"/>
          </p:nvPr>
        </p:nvSpPr>
        <p:spPr>
          <a:xfrm>
            <a:off x="8737601" y="6356351"/>
            <a:ext cx="2844799" cy="365125"/>
          </a:xfrm>
        </p:spPr>
        <p:txBody>
          <a:bodyPr/>
          <a:lstStyle/>
          <a:p>
            <a:pPr>
              <a:buSzPct val="25000"/>
            </a:pPr>
            <a:fld id="{00000000-1234-1234-1234-123412341234}" type="slidenum">
              <a:rPr lang="en-US" smtClean="0">
                <a:solidFill>
                  <a:schemeClr val="lt1"/>
                </a:solidFill>
                <a:latin typeface="Calibri"/>
                <a:ea typeface="Calibri"/>
                <a:cs typeface="Calibri"/>
                <a:sym typeface="Calibri"/>
              </a:rPr>
              <a:pPr>
                <a:buSzPct val="25000"/>
              </a:pPr>
              <a:t>9</a:t>
            </a:fld>
            <a:endParaRPr lang="en-US"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4E7D261-44F7-4CDA-9A2C-3AE04E5C0605}"/>
              </a:ext>
            </a:extLst>
          </p:cNvPr>
          <p:cNvPicPr>
            <a:picLocks noChangeAspect="1"/>
          </p:cNvPicPr>
          <p:nvPr/>
        </p:nvPicPr>
        <p:blipFill>
          <a:blip r:embed="rId5"/>
          <a:stretch>
            <a:fillRect/>
          </a:stretch>
        </p:blipFill>
        <p:spPr>
          <a:xfrm>
            <a:off x="1965711" y="1143053"/>
            <a:ext cx="8260578" cy="4571893"/>
          </a:xfrm>
          <a:prstGeom prst="rect">
            <a:avLst/>
          </a:prstGeom>
        </p:spPr>
      </p:pic>
      <p:sp>
        <p:nvSpPr>
          <p:cNvPr id="28" name="Text Placeholder 6">
            <a:extLst>
              <a:ext uri="{FF2B5EF4-FFF2-40B4-BE49-F238E27FC236}">
                <a16:creationId xmlns:a16="http://schemas.microsoft.com/office/drawing/2014/main" id="{1E4042D7-3AB5-479D-BE5D-1DB27262D109}"/>
              </a:ext>
            </a:extLst>
          </p:cNvPr>
          <p:cNvSpPr>
            <a:spLocks noGrp="1"/>
          </p:cNvSpPr>
          <p:nvPr>
            <p:ph type="body" idx="1"/>
          </p:nvPr>
        </p:nvSpPr>
        <p:spPr>
          <a:xfrm>
            <a:off x="4197230" y="5768975"/>
            <a:ext cx="4098357" cy="972350"/>
          </a:xfrm>
          <a:solidFill>
            <a:srgbClr val="FFC000"/>
          </a:solidFill>
          <a:ln>
            <a:noFill/>
          </a:ln>
        </p:spPr>
        <p:txBody>
          <a:bodyPr/>
          <a:lstStyle/>
          <a:p>
            <a:pPr marL="0" indent="0">
              <a:lnSpc>
                <a:spcPct val="90000"/>
              </a:lnSpc>
              <a:spcBef>
                <a:spcPts val="1000"/>
              </a:spcBef>
              <a:buClrTx/>
              <a:buNone/>
            </a:pPr>
            <a:r>
              <a:rPr lang="en-US" sz="2000" dirty="0">
                <a:solidFill>
                  <a:schemeClr val="tx1"/>
                </a:solidFill>
              </a:rPr>
              <a:t>Blowing dust from dry lakebeds in Chubut Province, southern Argentina (common summertime phenomenon)</a:t>
            </a:r>
          </a:p>
        </p:txBody>
      </p:sp>
      <p:pic>
        <p:nvPicPr>
          <p:cNvPr id="16" name="Picture 15">
            <a:extLst>
              <a:ext uri="{FF2B5EF4-FFF2-40B4-BE49-F238E27FC236}">
                <a16:creationId xmlns:a16="http://schemas.microsoft.com/office/drawing/2014/main" id="{FA58E04A-9276-4640-A9C4-B28A8A9D7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94" y="1622964"/>
            <a:ext cx="5883504" cy="3851856"/>
          </a:xfrm>
          <a:prstGeom prst="rect">
            <a:avLst/>
          </a:prstGeom>
        </p:spPr>
      </p:pic>
      <p:sp>
        <p:nvSpPr>
          <p:cNvPr id="17" name="Text Placeholder 6">
            <a:extLst>
              <a:ext uri="{FF2B5EF4-FFF2-40B4-BE49-F238E27FC236}">
                <a16:creationId xmlns:a16="http://schemas.microsoft.com/office/drawing/2014/main" id="{0CED143C-1211-41E5-BDFD-8B7B31946F6D}"/>
              </a:ext>
            </a:extLst>
          </p:cNvPr>
          <p:cNvSpPr txBox="1">
            <a:spLocks/>
          </p:cNvSpPr>
          <p:nvPr/>
        </p:nvSpPr>
        <p:spPr bwMode="auto">
          <a:xfrm>
            <a:off x="60959" y="5599899"/>
            <a:ext cx="7108346" cy="11408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228600" indent="-228600">
              <a:lnSpc>
                <a:spcPct val="90000"/>
              </a:lnSpc>
              <a:spcBef>
                <a:spcPts val="1000"/>
              </a:spcBef>
              <a:buClrTx/>
            </a:pPr>
            <a:r>
              <a:rPr lang="en-US" sz="1800" dirty="0">
                <a:solidFill>
                  <a:schemeClr val="tx1"/>
                </a:solidFill>
              </a:rPr>
              <a:t>GOES-19 ABI ADP has:</a:t>
            </a:r>
          </a:p>
          <a:p>
            <a:pPr marL="628650" lvl="1" indent="-228600">
              <a:lnSpc>
                <a:spcPct val="90000"/>
              </a:lnSpc>
              <a:spcBef>
                <a:spcPts val="1000"/>
              </a:spcBef>
              <a:buClrTx/>
            </a:pPr>
            <a:r>
              <a:rPr lang="en-US" sz="1800" dirty="0">
                <a:solidFill>
                  <a:schemeClr val="tx1"/>
                </a:solidFill>
              </a:rPr>
              <a:t>Coverage &amp; confidence comparable to GOES-16</a:t>
            </a:r>
          </a:p>
          <a:p>
            <a:pPr marL="628650" lvl="1" indent="-228600">
              <a:lnSpc>
                <a:spcPct val="90000"/>
              </a:lnSpc>
              <a:spcBef>
                <a:spcPts val="1000"/>
              </a:spcBef>
              <a:buClrTx/>
            </a:pPr>
            <a:r>
              <a:rPr lang="en-US" sz="1800" dirty="0">
                <a:solidFill>
                  <a:schemeClr val="tx1"/>
                </a:solidFill>
              </a:rPr>
              <a:t>Coverage comparable to NOAA-21 VIIRS ADP &amp; S5P TROPOMI UV AI</a:t>
            </a:r>
          </a:p>
        </p:txBody>
      </p:sp>
      <p:pic>
        <p:nvPicPr>
          <p:cNvPr id="7" name="Picture 6">
            <a:extLst>
              <a:ext uri="{FF2B5EF4-FFF2-40B4-BE49-F238E27FC236}">
                <a16:creationId xmlns:a16="http://schemas.microsoft.com/office/drawing/2014/main" id="{7FE875B8-0DE6-4469-94D3-F45E2EE76608}"/>
              </a:ext>
            </a:extLst>
          </p:cNvPr>
          <p:cNvPicPr>
            <a:picLocks noChangeAspect="1"/>
          </p:cNvPicPr>
          <p:nvPr/>
        </p:nvPicPr>
        <p:blipFill>
          <a:blip r:embed="rId5"/>
          <a:stretch>
            <a:fillRect/>
          </a:stretch>
        </p:blipFill>
        <p:spPr>
          <a:xfrm>
            <a:off x="6246408" y="1622460"/>
            <a:ext cx="5840339" cy="3232389"/>
          </a:xfrm>
          <a:prstGeom prst="rect">
            <a:avLst/>
          </a:prstGeom>
        </p:spPr>
      </p:pic>
      <p:pic>
        <p:nvPicPr>
          <p:cNvPr id="12" name="Picture 11">
            <a:extLst>
              <a:ext uri="{FF2B5EF4-FFF2-40B4-BE49-F238E27FC236}">
                <a16:creationId xmlns:a16="http://schemas.microsoft.com/office/drawing/2014/main" id="{55191284-3E57-4C7A-BB34-5699B1538D31}"/>
              </a:ext>
            </a:extLst>
          </p:cNvPr>
          <p:cNvPicPr>
            <a:picLocks noChangeAspect="1"/>
          </p:cNvPicPr>
          <p:nvPr/>
        </p:nvPicPr>
        <p:blipFill>
          <a:blip r:embed="rId7"/>
          <a:stretch>
            <a:fillRect/>
          </a:stretch>
        </p:blipFill>
        <p:spPr>
          <a:xfrm>
            <a:off x="6290704" y="1622964"/>
            <a:ext cx="5806529" cy="3851856"/>
          </a:xfrm>
          <a:prstGeom prst="rect">
            <a:avLst/>
          </a:prstGeom>
        </p:spPr>
      </p:pic>
      <p:pic>
        <p:nvPicPr>
          <p:cNvPr id="14" name="Picture 13">
            <a:extLst>
              <a:ext uri="{FF2B5EF4-FFF2-40B4-BE49-F238E27FC236}">
                <a16:creationId xmlns:a16="http://schemas.microsoft.com/office/drawing/2014/main" id="{8A61AA10-DD88-4E2F-A2C8-AA0DAAE7E2D3}"/>
              </a:ext>
            </a:extLst>
          </p:cNvPr>
          <p:cNvPicPr>
            <a:picLocks noChangeAspect="1"/>
          </p:cNvPicPr>
          <p:nvPr/>
        </p:nvPicPr>
        <p:blipFill>
          <a:blip r:embed="rId8"/>
          <a:stretch>
            <a:fillRect/>
          </a:stretch>
        </p:blipFill>
        <p:spPr>
          <a:xfrm>
            <a:off x="6437181" y="1216645"/>
            <a:ext cx="5508209" cy="4954519"/>
          </a:xfrm>
          <a:prstGeom prst="rect">
            <a:avLst/>
          </a:prstGeom>
        </p:spPr>
      </p:pic>
      <p:pic>
        <p:nvPicPr>
          <p:cNvPr id="18" name="Picture 17">
            <a:extLst>
              <a:ext uri="{FF2B5EF4-FFF2-40B4-BE49-F238E27FC236}">
                <a16:creationId xmlns:a16="http://schemas.microsoft.com/office/drawing/2014/main" id="{AD5191E6-2452-4B27-824F-1E79C4DF7931}"/>
              </a:ext>
            </a:extLst>
          </p:cNvPr>
          <p:cNvPicPr>
            <a:picLocks noChangeAspect="1"/>
          </p:cNvPicPr>
          <p:nvPr/>
        </p:nvPicPr>
        <p:blipFill>
          <a:blip r:embed="rId9"/>
          <a:stretch>
            <a:fillRect/>
          </a:stretch>
        </p:blipFill>
        <p:spPr>
          <a:xfrm>
            <a:off x="6437181" y="1192867"/>
            <a:ext cx="5508209" cy="4977470"/>
          </a:xfrm>
          <a:prstGeom prst="rect">
            <a:avLst/>
          </a:prstGeom>
        </p:spPr>
      </p:pic>
    </p:spTree>
    <p:extLst>
      <p:ext uri="{BB962C8B-B14F-4D97-AF65-F5344CB8AC3E}">
        <p14:creationId xmlns:p14="http://schemas.microsoft.com/office/powerpoint/2010/main" val="370969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bg/>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1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42463</TotalTime>
  <Words>3079</Words>
  <Application>Microsoft Office PowerPoint</Application>
  <PresentationFormat>Widescreen</PresentationFormat>
  <Paragraphs>605</Paragraphs>
  <Slides>29</Slides>
  <Notes>1</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29</vt:i4>
      </vt:variant>
    </vt:vector>
  </HeadingPairs>
  <TitlesOfParts>
    <vt:vector size="48" baseType="lpstr">
      <vt:lpstr>MS PGothic</vt:lpstr>
      <vt:lpstr>Arial</vt:lpstr>
      <vt:lpstr>Calibri</vt:lpstr>
      <vt:lpstr>Cambria Math</vt:lpstr>
      <vt:lpstr>Courier New</vt:lpstr>
      <vt:lpstr>Symbol</vt:lpstr>
      <vt:lpstr>Times New Roman</vt:lpstr>
      <vt:lpstr>Wingdings</vt:lpstr>
      <vt:lpstr>1_Custom Design</vt:lpstr>
      <vt:lpstr>2_Custom Design</vt:lpstr>
      <vt:lpstr>3_Custom Design</vt:lpstr>
      <vt:lpstr>9_Custom Design</vt:lpstr>
      <vt:lpstr>23_Custom Design</vt:lpstr>
      <vt:lpstr>26_Custom Design</vt:lpstr>
      <vt:lpstr>27_Custom Design</vt:lpstr>
      <vt:lpstr>28_Custom Design</vt:lpstr>
      <vt:lpstr>45_Custom Design</vt:lpstr>
      <vt:lpstr>46_Custom Design</vt:lpstr>
      <vt:lpstr>Custom Design</vt:lpstr>
      <vt:lpstr>PowerPoint Presentation</vt:lpstr>
      <vt:lpstr>ABI L2+ ADP Overview</vt:lpstr>
      <vt:lpstr>ABI L2+ ADP Algorithm</vt:lpstr>
      <vt:lpstr>ADP Confidence Flags</vt:lpstr>
      <vt:lpstr>GOES-19 ADP Validation Timeline</vt:lpstr>
      <vt:lpstr>Example of GOES-19 ABI CCR &amp; INR Errors Blowing Dust in Central Nevada Sep 11, 2024   22:01-23:01 UTC   CONUS Sector</vt:lpstr>
      <vt:lpstr>PRODUCT QUALITY EVALUATION</vt:lpstr>
      <vt:lpstr>Inter-Comparison of GOES-19 ABI ADP with Reference Satellite Data for Smoke and Dust Events</vt:lpstr>
      <vt:lpstr>Blowing Dust in Southern Argentina Feb 6, 2025   16:00-17:00 UTC   Full Disk Sector</vt:lpstr>
      <vt:lpstr>Blowing Dust in New Mexico, Texas &amp; N. Mexico Jan 17, 2025   20:01-21:01 UTC   CONUS Sector</vt:lpstr>
      <vt:lpstr>Blowing Dust in South-Central Nevada Feb 7, 2025   21:31-22:31 UTC   CONUS Sector</vt:lpstr>
      <vt:lpstr>Wildfires in Chile &amp; Argentina Feb 10, 2025   20:00-21:00 UTC   Full Disk Sector</vt:lpstr>
      <vt:lpstr>Palisades &amp; Eaton Wildfires in Los Angeles County Jan 9, 2025   20:01-21:01 UTC   CONUS Sector</vt:lpstr>
      <vt:lpstr>Wildfires in Northeast US Nov 9, 2024   18:30-19:05 UTC   Mesoscale 1 Sector</vt:lpstr>
      <vt:lpstr>Popocatépetl Volcanic Ash (Detected as Dust) Oct 25, 2024   18:01-19:01 UTC   CONUS Sector</vt:lpstr>
      <vt:lpstr>Comparison of GOES-19 ABI ADP to  GeoColor Imagery for Null Test</vt:lpstr>
      <vt:lpstr>GOES-19 ABI ADP Null Test (“Public” Settings) Feb 25, 20:30-21:30 UTC</vt:lpstr>
      <vt:lpstr>Validation of GOES-19 ABI ADP with  AERONET data</vt:lpstr>
      <vt:lpstr>Validation with AERONET Data</vt:lpstr>
      <vt:lpstr>Dust ADP-AERONET Validation Statistics</vt:lpstr>
      <vt:lpstr>Smoke ADP-AERONET Validation Statistics</vt:lpstr>
      <vt:lpstr>Missing ADP in Scan Mode 4 due to Cloud Mask</vt:lpstr>
      <vt:lpstr>PROVISIONAL MATURITY ASSESSMENT</vt:lpstr>
      <vt:lpstr>Recommendation for Provisional Maturity</vt:lpstr>
      <vt:lpstr>GOES-19 ABI ADP Assessments</vt:lpstr>
      <vt:lpstr>PATH TO FULL VALIDATION MATURITY</vt:lpstr>
      <vt:lpstr>Path to GOES-19 ABI ADP Full Validation</vt:lpstr>
      <vt:lpstr>SUMMARY AND RECOMMENDATIONS</vt:lpstr>
      <vt:lpstr>Evaluation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Amy Huff</cp:lastModifiedBy>
  <cp:revision>1841</cp:revision>
  <dcterms:modified xsi:type="dcterms:W3CDTF">2025-03-07T17:10:37Z</dcterms:modified>
</cp:coreProperties>
</file>